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1"/>
  </p:notesMasterIdLst>
  <p:sldIdLst>
    <p:sldId id="256" r:id="rId2"/>
    <p:sldId id="257" r:id="rId3"/>
    <p:sldId id="258" r:id="rId4"/>
    <p:sldId id="266" r:id="rId5"/>
    <p:sldId id="264" r:id="rId6"/>
    <p:sldId id="259" r:id="rId7"/>
    <p:sldId id="260" r:id="rId8"/>
    <p:sldId id="261" r:id="rId9"/>
    <p:sldId id="262" r:id="rId10"/>
  </p:sldIdLst>
  <p:sldSz cx="9144000" cy="5143500" type="screen16x9"/>
  <p:notesSz cx="6858000" cy="9144000"/>
  <p:embeddedFontLst>
    <p:embeddedFont>
      <p:font typeface="Lato" panose="020F0502020204030203" pitchFamily="34" charset="0"/>
      <p:regular r:id="rId12"/>
      <p:bold r:id="rId13"/>
      <p:italic r:id="rId14"/>
      <p:boldItalic r:id="rId15"/>
    </p:embeddedFont>
    <p:embeddedFont>
      <p:font typeface="Raleway" pitchFamily="2" charset="77"/>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363"/>
    <a:srgbClr val="FF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405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cxnSp>
        <p:nvCxnSpPr>
          <p:cNvPr id="19" name="Google Shape;19;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0" name="Google Shape;20;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1" name="Google Shape;21;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2" name="Google Shape;22;p4"/>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4"/>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6"/>
        <p:cNvGrpSpPr/>
        <p:nvPr/>
      </p:nvGrpSpPr>
      <p:grpSpPr>
        <a:xfrm>
          <a:off x="0" y="0"/>
          <a:ext cx="0" cy="0"/>
          <a:chOff x="0" y="0"/>
          <a:chExt cx="0" cy="0"/>
        </a:xfrm>
      </p:grpSpPr>
      <p:cxnSp>
        <p:nvCxnSpPr>
          <p:cNvPr id="27" name="Google Shape;27;p5"/>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28" name="Google Shape;28;p5"/>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29" name="Google Shape;29;p5"/>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0" name="Google Shape;30;p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cxnSp>
        <p:nvCxnSpPr>
          <p:cNvPr id="32" name="Google Shape;32;p6"/>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3" name="Google Shape;33;p6"/>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6"/>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cxnSp>
        <p:nvCxnSpPr>
          <p:cNvPr id="37" name="Google Shape;37;p7"/>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38" name="Google Shape;38;p7"/>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9" name="Google Shape;39;p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8"/>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2" name="Google Shape;42;p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8"/>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44" name="Google Shape;44;p8"/>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6" name="Google Shape;46;p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cxnSp>
        <p:nvCxnSpPr>
          <p:cNvPr id="48" name="Google Shape;48;p9"/>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49" name="Google Shape;49;p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0" name="Google Shape;50;p9"/>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cxnSp>
        <p:nvCxnSpPr>
          <p:cNvPr id="53" name="Google Shape;53;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4" name="Google Shape;54;p10"/>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55" name="Google Shape;55;p10"/>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56" name="Google Shape;56;p10"/>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7" name="Google Shape;57;p1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jp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p:nvPr/>
        </p:nvSpPr>
        <p:spPr>
          <a:xfrm>
            <a:off x="2390267" y="4783472"/>
            <a:ext cx="1805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Lato"/>
                <a:ea typeface="Lato"/>
                <a:cs typeface="Lato"/>
                <a:sym typeface="Lato"/>
              </a:rPr>
              <a:t>March 17, 2022</a:t>
            </a:r>
            <a:endParaRPr sz="1400" b="0" i="0" u="none" strike="noStrike" cap="none">
              <a:solidFill>
                <a:srgbClr val="000000"/>
              </a:solidFill>
              <a:latin typeface="Arial"/>
              <a:ea typeface="Arial"/>
              <a:cs typeface="Arial"/>
              <a:sym typeface="Arial"/>
            </a:endParaRPr>
          </a:p>
        </p:txBody>
      </p:sp>
      <p:pic>
        <p:nvPicPr>
          <p:cNvPr id="64" name="Google Shape;64;p11"/>
          <p:cNvPicPr preferRelativeResize="0"/>
          <p:nvPr/>
        </p:nvPicPr>
        <p:blipFill>
          <a:blip r:embed="rId3">
            <a:alphaModFix/>
          </a:blip>
          <a:stretch>
            <a:fillRect/>
          </a:stretch>
        </p:blipFill>
        <p:spPr>
          <a:xfrm>
            <a:off x="1811752" y="1541978"/>
            <a:ext cx="6151100" cy="1618700"/>
          </a:xfrm>
          <a:prstGeom prst="rect">
            <a:avLst/>
          </a:prstGeom>
          <a:noFill/>
          <a:ln>
            <a:noFill/>
          </a:ln>
        </p:spPr>
      </p:pic>
      <p:cxnSp>
        <p:nvCxnSpPr>
          <p:cNvPr id="6" name="Straight Connector 5">
            <a:extLst>
              <a:ext uri="{FF2B5EF4-FFF2-40B4-BE49-F238E27FC236}">
                <a16:creationId xmlns:a16="http://schemas.microsoft.com/office/drawing/2014/main" id="{A5BFB785-CEB9-DC41-B670-F3C96D2669D7}"/>
              </a:ext>
            </a:extLst>
          </p:cNvPr>
          <p:cNvCxnSpPr/>
          <p:nvPr/>
        </p:nvCxnSpPr>
        <p:spPr>
          <a:xfrm>
            <a:off x="1425954" y="597529"/>
            <a:ext cx="6922696" cy="0"/>
          </a:xfrm>
          <a:prstGeom prst="line">
            <a:avLst/>
          </a:prstGeom>
          <a:ln w="38100">
            <a:solidFill>
              <a:srgbClr val="42536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67D0D29-8813-EE4A-8BEC-EAFCD8FD7C59}"/>
              </a:ext>
            </a:extLst>
          </p:cNvPr>
          <p:cNvCxnSpPr/>
          <p:nvPr/>
        </p:nvCxnSpPr>
        <p:spPr>
          <a:xfrm>
            <a:off x="1575303" y="4489010"/>
            <a:ext cx="6922696" cy="0"/>
          </a:xfrm>
          <a:prstGeom prst="line">
            <a:avLst/>
          </a:prstGeom>
          <a:ln w="38100">
            <a:solidFill>
              <a:srgbClr val="42536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CAC2524-4BA1-9F47-9B42-5C40BD08F839}"/>
              </a:ext>
            </a:extLst>
          </p:cNvPr>
          <p:cNvSpPr txBox="1"/>
          <p:nvPr/>
        </p:nvSpPr>
        <p:spPr>
          <a:xfrm>
            <a:off x="1575303" y="4558245"/>
            <a:ext cx="2390114" cy="307777"/>
          </a:xfrm>
          <a:prstGeom prst="rect">
            <a:avLst/>
          </a:prstGeom>
          <a:noFill/>
        </p:spPr>
        <p:txBody>
          <a:bodyPr wrap="square" rtlCol="0">
            <a:spAutoFit/>
          </a:bodyPr>
          <a:lstStyle/>
          <a:p>
            <a:r>
              <a:rPr lang="en-US" dirty="0">
                <a:solidFill>
                  <a:srgbClr val="425363"/>
                </a:solidFill>
              </a:rPr>
              <a:t>March 17, 2022</a:t>
            </a:r>
          </a:p>
        </p:txBody>
      </p:sp>
      <p:sp>
        <p:nvSpPr>
          <p:cNvPr id="12" name="TextBox 11">
            <a:extLst>
              <a:ext uri="{FF2B5EF4-FFF2-40B4-BE49-F238E27FC236}">
                <a16:creationId xmlns:a16="http://schemas.microsoft.com/office/drawing/2014/main" id="{74B1E4DA-1AC1-B14A-9B23-C387EC4803E3}"/>
              </a:ext>
            </a:extLst>
          </p:cNvPr>
          <p:cNvSpPr txBox="1"/>
          <p:nvPr/>
        </p:nvSpPr>
        <p:spPr>
          <a:xfrm>
            <a:off x="5631255" y="4558245"/>
            <a:ext cx="3223033" cy="307777"/>
          </a:xfrm>
          <a:prstGeom prst="rect">
            <a:avLst/>
          </a:prstGeom>
          <a:noFill/>
        </p:spPr>
        <p:txBody>
          <a:bodyPr wrap="square" rtlCol="0">
            <a:spAutoFit/>
          </a:bodyPr>
          <a:lstStyle/>
          <a:p>
            <a:r>
              <a:rPr lang="en-US" dirty="0">
                <a:solidFill>
                  <a:srgbClr val="425363"/>
                </a:solidFill>
              </a:rPr>
              <a:t>Visit us at equityininfrastructure.org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p:nvPr/>
        </p:nvSpPr>
        <p:spPr>
          <a:xfrm>
            <a:off x="7200" y="0"/>
            <a:ext cx="9136800" cy="522260"/>
          </a:xfrm>
          <a:prstGeom prst="rect">
            <a:avLst/>
          </a:prstGeom>
          <a:solidFill>
            <a:srgbClr val="425363"/>
          </a:solidFill>
          <a:ln w="9525" cap="flat" cmpd="sng">
            <a:solidFill>
              <a:srgbClr val="4253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lt1"/>
                </a:solidFill>
              </a:rPr>
              <a:t>EIP Background</a:t>
            </a:r>
            <a:endParaRPr sz="2400" b="0" i="0" u="none" strike="noStrike" cap="none" dirty="0">
              <a:solidFill>
                <a:schemeClr val="lt1"/>
              </a:solidFill>
              <a:latin typeface="Arial"/>
              <a:ea typeface="Arial"/>
              <a:cs typeface="Arial"/>
              <a:sym typeface="Arial"/>
            </a:endParaRPr>
          </a:p>
        </p:txBody>
      </p:sp>
      <p:sp>
        <p:nvSpPr>
          <p:cNvPr id="70" name="Google Shape;70;p12"/>
          <p:cNvSpPr txBox="1"/>
          <p:nvPr/>
        </p:nvSpPr>
        <p:spPr>
          <a:xfrm>
            <a:off x="504497" y="835083"/>
            <a:ext cx="7725000" cy="4247276"/>
          </a:xfrm>
          <a:prstGeom prst="rect">
            <a:avLst/>
          </a:prstGeom>
          <a:noFill/>
          <a:ln>
            <a:noFill/>
          </a:ln>
        </p:spPr>
        <p:txBody>
          <a:bodyPr spcFirstLastPara="1" wrap="square" lIns="91425" tIns="45700" rIns="91425" bIns="45700" anchor="t" anchorCtr="0">
            <a:spAutoFit/>
          </a:bodyPr>
          <a:lstStyle/>
          <a:p>
            <a:pPr marL="412750" lvl="0" indent="-285750" algn="l" rtl="0">
              <a:spcBef>
                <a:spcPts val="0"/>
              </a:spcBef>
              <a:spcAft>
                <a:spcPts val="0"/>
              </a:spcAft>
              <a:buClr>
                <a:schemeClr val="dk2"/>
              </a:buClr>
              <a:buSzPts val="1600"/>
              <a:buFont typeface="Arial" panose="020B0604020202020204" pitchFamily="34" charset="0"/>
              <a:buChar char="•"/>
            </a:pPr>
            <a:r>
              <a:rPr lang="en-US" sz="1500" dirty="0">
                <a:solidFill>
                  <a:srgbClr val="425363"/>
                </a:solidFill>
              </a:rPr>
              <a:t>EIP was co-founded in 2021 by </a:t>
            </a:r>
            <a:r>
              <a:rPr lang="en-US" sz="1500" b="1" dirty="0">
                <a:solidFill>
                  <a:srgbClr val="425363"/>
                </a:solidFill>
              </a:rPr>
              <a:t>Phil Washington, CEO of Denver International Airport</a:t>
            </a:r>
            <a:r>
              <a:rPr lang="en-US" sz="1500" dirty="0">
                <a:solidFill>
                  <a:srgbClr val="425363"/>
                </a:solidFill>
              </a:rPr>
              <a:t>, and </a:t>
            </a:r>
            <a:r>
              <a:rPr lang="en-US" sz="1500" b="1" dirty="0">
                <a:solidFill>
                  <a:srgbClr val="425363"/>
                </a:solidFill>
              </a:rPr>
              <a:t>John </a:t>
            </a:r>
            <a:r>
              <a:rPr lang="en-US" sz="1500" b="1" dirty="0" err="1">
                <a:solidFill>
                  <a:srgbClr val="425363"/>
                </a:solidFill>
              </a:rPr>
              <a:t>Porcari</a:t>
            </a:r>
            <a:r>
              <a:rPr lang="en-US" sz="1500" b="1" dirty="0">
                <a:solidFill>
                  <a:srgbClr val="425363"/>
                </a:solidFill>
              </a:rPr>
              <a:t>, former Deputy Secretary at the U.S. Department of Transportation </a:t>
            </a:r>
            <a:r>
              <a:rPr lang="en-US" sz="1500" dirty="0">
                <a:solidFill>
                  <a:srgbClr val="425363"/>
                </a:solidFill>
              </a:rPr>
              <a:t>in anticipation of what became the Infrastructure Investment and Jobs Act, along with state and regional infrastructure investment. </a:t>
            </a:r>
          </a:p>
          <a:p>
            <a:pPr marL="127000" lvl="0" algn="l" rtl="0">
              <a:spcBef>
                <a:spcPts val="0"/>
              </a:spcBef>
              <a:spcAft>
                <a:spcPts val="0"/>
              </a:spcAft>
              <a:buClr>
                <a:schemeClr val="dk2"/>
              </a:buClr>
              <a:buSzPts val="1600"/>
            </a:pPr>
            <a:endParaRPr lang="en-US" sz="1500" dirty="0">
              <a:solidFill>
                <a:srgbClr val="425363"/>
              </a:solidFill>
            </a:endParaRPr>
          </a:p>
          <a:p>
            <a:pPr marL="412750" lvl="0" indent="-285750" algn="l" rtl="0">
              <a:spcBef>
                <a:spcPts val="0"/>
              </a:spcBef>
              <a:spcAft>
                <a:spcPts val="0"/>
              </a:spcAft>
              <a:buClr>
                <a:schemeClr val="dk2"/>
              </a:buClr>
              <a:buSzPts val="1600"/>
              <a:buFont typeface="Arial" panose="020B0604020202020204" pitchFamily="34" charset="0"/>
              <a:buChar char="•"/>
            </a:pPr>
            <a:r>
              <a:rPr lang="en-US" sz="1500" dirty="0">
                <a:solidFill>
                  <a:srgbClr val="425363"/>
                </a:solidFill>
              </a:rPr>
              <a:t>Our mission is to establish the circumstances to create generational wealth for enterprises in communities previously left behind by increasing their participation in the infrastructure realm of the economy. </a:t>
            </a:r>
          </a:p>
          <a:p>
            <a:pPr marL="412750" lvl="0" indent="-285750" algn="l" rtl="0">
              <a:spcBef>
                <a:spcPts val="0"/>
              </a:spcBef>
              <a:spcAft>
                <a:spcPts val="0"/>
              </a:spcAft>
              <a:buClr>
                <a:schemeClr val="dk2"/>
              </a:buClr>
              <a:buSzPts val="1600"/>
              <a:buFont typeface="Arial" panose="020B0604020202020204" pitchFamily="34" charset="0"/>
              <a:buChar char="•"/>
            </a:pPr>
            <a:endParaRPr lang="en-US" sz="1500" dirty="0">
              <a:solidFill>
                <a:srgbClr val="425363"/>
              </a:solidFill>
            </a:endParaRPr>
          </a:p>
          <a:p>
            <a:pPr marL="412750" lvl="0" indent="-285750" algn="l" rtl="0">
              <a:spcBef>
                <a:spcPts val="0"/>
              </a:spcBef>
              <a:spcAft>
                <a:spcPts val="0"/>
              </a:spcAft>
              <a:buClr>
                <a:schemeClr val="dk2"/>
              </a:buClr>
              <a:buSzPts val="1600"/>
              <a:buFont typeface="Arial" panose="020B0604020202020204" pitchFamily="34" charset="0"/>
              <a:buChar char="•"/>
            </a:pPr>
            <a:r>
              <a:rPr lang="en-US" sz="1500" dirty="0">
                <a:solidFill>
                  <a:srgbClr val="425363"/>
                </a:solidFill>
              </a:rPr>
              <a:t>We are building a coalition of infrastructure agencies pledging to take action to support President Biden’s goal to have more diverse firms fulfill federal, state, and local contracts spanning multiple modes of transportation and types of infrastructure.</a:t>
            </a:r>
          </a:p>
          <a:p>
            <a:pPr marL="412750" lvl="0" indent="-285750" algn="l" rtl="0">
              <a:spcBef>
                <a:spcPts val="0"/>
              </a:spcBef>
              <a:spcAft>
                <a:spcPts val="0"/>
              </a:spcAft>
              <a:buClr>
                <a:schemeClr val="dk2"/>
              </a:buClr>
              <a:buSzPts val="1600"/>
              <a:buFont typeface="Arial" panose="020B0604020202020204" pitchFamily="34" charset="0"/>
              <a:buChar char="•"/>
            </a:pPr>
            <a:endParaRPr lang="en-US" sz="1500" dirty="0">
              <a:solidFill>
                <a:srgbClr val="425363"/>
              </a:solidFill>
            </a:endParaRPr>
          </a:p>
          <a:p>
            <a:pPr marL="412750" lvl="0" indent="-285750" algn="l" rtl="0">
              <a:spcBef>
                <a:spcPts val="0"/>
              </a:spcBef>
              <a:spcAft>
                <a:spcPts val="0"/>
              </a:spcAft>
              <a:buClr>
                <a:schemeClr val="dk2"/>
              </a:buClr>
              <a:buSzPts val="1600"/>
              <a:buFont typeface="Arial" panose="020B0604020202020204" pitchFamily="34" charset="0"/>
              <a:buChar char="•"/>
            </a:pPr>
            <a:r>
              <a:rPr lang="en-US" sz="1500" dirty="0">
                <a:solidFill>
                  <a:srgbClr val="425363"/>
                </a:solidFill>
              </a:rPr>
              <a:t>We have partnered with five public agencies named “first mover agencies” who have pledged to increase their diversity requirements for procurement.</a:t>
            </a:r>
            <a:endParaRPr sz="1500" dirty="0">
              <a:solidFill>
                <a:srgbClr val="425363"/>
              </a:solidFill>
            </a:endParaRPr>
          </a:p>
          <a:p>
            <a:pPr marL="0" marR="0" lvl="0" indent="0" algn="l" rtl="0">
              <a:lnSpc>
                <a:spcPct val="150000"/>
              </a:lnSpc>
              <a:spcBef>
                <a:spcPts val="0"/>
              </a:spcBef>
              <a:spcAft>
                <a:spcPts val="0"/>
              </a:spcAft>
              <a:buClr>
                <a:srgbClr val="000000"/>
              </a:buClr>
              <a:buSzPts val="1600"/>
              <a:buFont typeface="Arial"/>
              <a:buNone/>
            </a:pPr>
            <a:endParaRPr sz="1600" dirty="0"/>
          </a:p>
          <a:p>
            <a:pPr marL="457200" marR="0" lvl="0" indent="0" algn="l" rtl="0">
              <a:lnSpc>
                <a:spcPct val="150000"/>
              </a:lnSpc>
              <a:spcBef>
                <a:spcPts val="0"/>
              </a:spcBef>
              <a:spcAft>
                <a:spcPts val="0"/>
              </a:spcAft>
              <a:buNone/>
            </a:pPr>
            <a:endParaRPr dirty="0"/>
          </a:p>
        </p:txBody>
      </p:sp>
      <p:pic>
        <p:nvPicPr>
          <p:cNvPr id="3" name="Picture 2" descr="Logo, icon&#10;&#10;Description automatically generated">
            <a:extLst>
              <a:ext uri="{FF2B5EF4-FFF2-40B4-BE49-F238E27FC236}">
                <a16:creationId xmlns:a16="http://schemas.microsoft.com/office/drawing/2014/main" id="{B843EE74-43DC-924D-ACDC-13368DDD6B0A}"/>
              </a:ext>
            </a:extLst>
          </p:cNvPr>
          <p:cNvPicPr>
            <a:picLocks noChangeAspect="1"/>
          </p:cNvPicPr>
          <p:nvPr/>
        </p:nvPicPr>
        <p:blipFill>
          <a:blip r:embed="rId3"/>
          <a:stretch>
            <a:fillRect/>
          </a:stretch>
        </p:blipFill>
        <p:spPr>
          <a:xfrm>
            <a:off x="8551753" y="4637131"/>
            <a:ext cx="411178" cy="4111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p:nvPr/>
        </p:nvSpPr>
        <p:spPr>
          <a:xfrm>
            <a:off x="7075" y="7075"/>
            <a:ext cx="9136800" cy="522260"/>
          </a:xfrm>
          <a:prstGeom prst="rect">
            <a:avLst/>
          </a:prstGeom>
          <a:solidFill>
            <a:srgbClr val="425363"/>
          </a:solidFill>
          <a:ln w="9525" cap="flat" cmpd="sng">
            <a:solidFill>
              <a:srgbClr val="4253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First Mover Agencies</a:t>
            </a:r>
            <a:endParaRPr sz="2400" b="0" i="0" u="none" strike="noStrike" cap="none">
              <a:solidFill>
                <a:schemeClr val="lt1"/>
              </a:solidFill>
              <a:latin typeface="Arial"/>
              <a:ea typeface="Arial"/>
              <a:cs typeface="Arial"/>
              <a:sym typeface="Arial"/>
            </a:endParaRPr>
          </a:p>
        </p:txBody>
      </p:sp>
      <p:pic>
        <p:nvPicPr>
          <p:cNvPr id="77" name="Google Shape;77;p13"/>
          <p:cNvPicPr preferRelativeResize="0"/>
          <p:nvPr/>
        </p:nvPicPr>
        <p:blipFill rotWithShape="1">
          <a:blip r:embed="rId3">
            <a:alphaModFix/>
          </a:blip>
          <a:srcRect/>
          <a:stretch/>
        </p:blipFill>
        <p:spPr>
          <a:xfrm>
            <a:off x="2596597" y="1209675"/>
            <a:ext cx="5271053" cy="3247282"/>
          </a:xfrm>
          <a:prstGeom prst="rect">
            <a:avLst/>
          </a:prstGeom>
          <a:noFill/>
          <a:ln>
            <a:noFill/>
          </a:ln>
        </p:spPr>
      </p:pic>
      <p:pic>
        <p:nvPicPr>
          <p:cNvPr id="78" name="Google Shape;78;p13" descr="Marker"/>
          <p:cNvPicPr preferRelativeResize="0"/>
          <p:nvPr/>
        </p:nvPicPr>
        <p:blipFill rotWithShape="1">
          <a:blip r:embed="rId4">
            <a:alphaModFix/>
          </a:blip>
          <a:srcRect/>
          <a:stretch/>
        </p:blipFill>
        <p:spPr>
          <a:xfrm>
            <a:off x="3210673" y="2988130"/>
            <a:ext cx="243348" cy="243348"/>
          </a:xfrm>
          <a:prstGeom prst="rect">
            <a:avLst/>
          </a:prstGeom>
          <a:noFill/>
          <a:ln>
            <a:noFill/>
          </a:ln>
        </p:spPr>
      </p:pic>
      <p:pic>
        <p:nvPicPr>
          <p:cNvPr id="79" name="Google Shape;79;p13" descr="Marker"/>
          <p:cNvPicPr preferRelativeResize="0"/>
          <p:nvPr/>
        </p:nvPicPr>
        <p:blipFill rotWithShape="1">
          <a:blip r:embed="rId4">
            <a:alphaModFix/>
          </a:blip>
          <a:srcRect/>
          <a:stretch/>
        </p:blipFill>
        <p:spPr>
          <a:xfrm>
            <a:off x="6026470" y="2290045"/>
            <a:ext cx="243348" cy="243348"/>
          </a:xfrm>
          <a:prstGeom prst="rect">
            <a:avLst/>
          </a:prstGeom>
          <a:noFill/>
          <a:ln>
            <a:noFill/>
          </a:ln>
        </p:spPr>
      </p:pic>
      <p:pic>
        <p:nvPicPr>
          <p:cNvPr id="80" name="Google Shape;80;p13" descr="Marker"/>
          <p:cNvPicPr preferRelativeResize="0"/>
          <p:nvPr/>
        </p:nvPicPr>
        <p:blipFill rotWithShape="1">
          <a:blip r:embed="rId4">
            <a:alphaModFix/>
          </a:blip>
          <a:srcRect/>
          <a:stretch/>
        </p:blipFill>
        <p:spPr>
          <a:xfrm>
            <a:off x="4450326" y="2588060"/>
            <a:ext cx="243348" cy="243348"/>
          </a:xfrm>
          <a:prstGeom prst="rect">
            <a:avLst/>
          </a:prstGeom>
          <a:noFill/>
          <a:ln>
            <a:noFill/>
          </a:ln>
        </p:spPr>
      </p:pic>
      <p:pic>
        <p:nvPicPr>
          <p:cNvPr id="81" name="Google Shape;81;p13" descr="Homepage - Port of Long Beach"/>
          <p:cNvPicPr preferRelativeResize="0"/>
          <p:nvPr/>
        </p:nvPicPr>
        <p:blipFill rotWithShape="1">
          <a:blip r:embed="rId5">
            <a:alphaModFix/>
          </a:blip>
          <a:srcRect/>
          <a:stretch/>
        </p:blipFill>
        <p:spPr>
          <a:xfrm>
            <a:off x="246659" y="1108030"/>
            <a:ext cx="2083238" cy="522260"/>
          </a:xfrm>
          <a:prstGeom prst="rect">
            <a:avLst/>
          </a:prstGeom>
          <a:noFill/>
          <a:ln>
            <a:noFill/>
          </a:ln>
        </p:spPr>
      </p:pic>
      <p:pic>
        <p:nvPicPr>
          <p:cNvPr id="82" name="Google Shape;82;p13" descr="Welcome to Denver International Airport | Denver International Airport"/>
          <p:cNvPicPr preferRelativeResize="0"/>
          <p:nvPr/>
        </p:nvPicPr>
        <p:blipFill rotWithShape="1">
          <a:blip r:embed="rId6">
            <a:alphaModFix/>
          </a:blip>
          <a:srcRect/>
          <a:stretch/>
        </p:blipFill>
        <p:spPr>
          <a:xfrm>
            <a:off x="252800" y="2517771"/>
            <a:ext cx="627274" cy="627274"/>
          </a:xfrm>
          <a:prstGeom prst="rect">
            <a:avLst/>
          </a:prstGeom>
          <a:noFill/>
          <a:ln>
            <a:noFill/>
          </a:ln>
        </p:spPr>
      </p:pic>
      <p:pic>
        <p:nvPicPr>
          <p:cNvPr id="83" name="Google Shape;83;p13" descr="Metropolitan Water District of Southern California - Wikipedia"/>
          <p:cNvPicPr preferRelativeResize="0"/>
          <p:nvPr/>
        </p:nvPicPr>
        <p:blipFill rotWithShape="1">
          <a:blip r:embed="rId7">
            <a:alphaModFix/>
          </a:blip>
          <a:srcRect/>
          <a:stretch/>
        </p:blipFill>
        <p:spPr>
          <a:xfrm>
            <a:off x="252800" y="1726248"/>
            <a:ext cx="691487" cy="695565"/>
          </a:xfrm>
          <a:prstGeom prst="rect">
            <a:avLst/>
          </a:prstGeom>
          <a:noFill/>
          <a:ln>
            <a:noFill/>
          </a:ln>
        </p:spPr>
      </p:pic>
      <p:pic>
        <p:nvPicPr>
          <p:cNvPr id="84" name="Google Shape;84;p13" descr="Chicago Transit Authority - Wikipedia"/>
          <p:cNvPicPr preferRelativeResize="0"/>
          <p:nvPr/>
        </p:nvPicPr>
        <p:blipFill rotWithShape="1">
          <a:blip r:embed="rId8">
            <a:alphaModFix/>
          </a:blip>
          <a:srcRect/>
          <a:stretch/>
        </p:blipFill>
        <p:spPr>
          <a:xfrm>
            <a:off x="252800" y="3241003"/>
            <a:ext cx="691485" cy="693199"/>
          </a:xfrm>
          <a:prstGeom prst="rect">
            <a:avLst/>
          </a:prstGeom>
          <a:noFill/>
          <a:ln>
            <a:noFill/>
          </a:ln>
        </p:spPr>
      </p:pic>
      <p:pic>
        <p:nvPicPr>
          <p:cNvPr id="85" name="Google Shape;85;p13" descr="Marker"/>
          <p:cNvPicPr preferRelativeResize="0"/>
          <p:nvPr/>
        </p:nvPicPr>
        <p:blipFill rotWithShape="1">
          <a:blip r:embed="rId4">
            <a:alphaModFix/>
          </a:blip>
          <a:srcRect/>
          <a:stretch/>
        </p:blipFill>
        <p:spPr>
          <a:xfrm>
            <a:off x="7125928" y="2328402"/>
            <a:ext cx="243348" cy="243348"/>
          </a:xfrm>
          <a:prstGeom prst="rect">
            <a:avLst/>
          </a:prstGeom>
          <a:noFill/>
          <a:ln>
            <a:noFill/>
          </a:ln>
        </p:spPr>
      </p:pic>
      <p:pic>
        <p:nvPicPr>
          <p:cNvPr id="86" name="Google Shape;86;p13" descr="SEPTA - Wikipedia"/>
          <p:cNvPicPr preferRelativeResize="0"/>
          <p:nvPr/>
        </p:nvPicPr>
        <p:blipFill rotWithShape="1">
          <a:blip r:embed="rId9">
            <a:alphaModFix/>
          </a:blip>
          <a:srcRect/>
          <a:stretch/>
        </p:blipFill>
        <p:spPr>
          <a:xfrm>
            <a:off x="275000" y="4031407"/>
            <a:ext cx="647085" cy="647085"/>
          </a:xfrm>
          <a:prstGeom prst="rect">
            <a:avLst/>
          </a:prstGeom>
          <a:noFill/>
          <a:ln>
            <a:noFill/>
          </a:ln>
        </p:spPr>
      </p:pic>
      <p:pic>
        <p:nvPicPr>
          <p:cNvPr id="14" name="Picture 13" descr="Logo, icon&#10;&#10;Description automatically generated">
            <a:extLst>
              <a:ext uri="{FF2B5EF4-FFF2-40B4-BE49-F238E27FC236}">
                <a16:creationId xmlns:a16="http://schemas.microsoft.com/office/drawing/2014/main" id="{756527E2-6159-FA43-A7DB-AF1CA30A5C79}"/>
              </a:ext>
            </a:extLst>
          </p:cNvPr>
          <p:cNvPicPr>
            <a:picLocks noChangeAspect="1"/>
          </p:cNvPicPr>
          <p:nvPr/>
        </p:nvPicPr>
        <p:blipFill>
          <a:blip r:embed="rId10"/>
          <a:stretch>
            <a:fillRect/>
          </a:stretch>
        </p:blipFill>
        <p:spPr>
          <a:xfrm>
            <a:off x="8551753" y="4637131"/>
            <a:ext cx="411178" cy="411178"/>
          </a:xfrm>
          <a:prstGeom prst="rect">
            <a:avLst/>
          </a:prstGeom>
        </p:spPr>
      </p:pic>
      <p:pic>
        <p:nvPicPr>
          <p:cNvPr id="15" name="Google Shape;78;p13" descr="Marker">
            <a:extLst>
              <a:ext uri="{FF2B5EF4-FFF2-40B4-BE49-F238E27FC236}">
                <a16:creationId xmlns:a16="http://schemas.microsoft.com/office/drawing/2014/main" id="{E77E2663-D1A7-E840-9923-F0065B2741B2}"/>
              </a:ext>
            </a:extLst>
          </p:cNvPr>
          <p:cNvPicPr preferRelativeResize="0"/>
          <p:nvPr/>
        </p:nvPicPr>
        <p:blipFill rotWithShape="1">
          <a:blip r:embed="rId4">
            <a:alphaModFix/>
          </a:blip>
          <a:srcRect/>
          <a:stretch/>
        </p:blipFill>
        <p:spPr>
          <a:xfrm>
            <a:off x="3363073" y="3140530"/>
            <a:ext cx="243348" cy="2433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p:nvPr/>
        </p:nvSpPr>
        <p:spPr>
          <a:xfrm>
            <a:off x="7075" y="7075"/>
            <a:ext cx="9136800" cy="522260"/>
          </a:xfrm>
          <a:prstGeom prst="rect">
            <a:avLst/>
          </a:prstGeom>
          <a:solidFill>
            <a:srgbClr val="425363"/>
          </a:solidFill>
          <a:ln w="9525" cap="flat" cmpd="sng">
            <a:solidFill>
              <a:srgbClr val="4253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First Mover </a:t>
            </a:r>
            <a:r>
              <a:rPr lang="en-US" sz="2400" dirty="0">
                <a:solidFill>
                  <a:schemeClr val="lt1"/>
                </a:solidFill>
              </a:rPr>
              <a:t>Capital Programs</a:t>
            </a:r>
            <a:endParaRPr sz="2400" b="0" i="0" u="none" strike="noStrike" cap="none" dirty="0">
              <a:solidFill>
                <a:schemeClr val="lt1"/>
              </a:solidFill>
              <a:latin typeface="Arial"/>
              <a:ea typeface="Arial"/>
              <a:cs typeface="Arial"/>
              <a:sym typeface="Arial"/>
            </a:endParaRPr>
          </a:p>
        </p:txBody>
      </p:sp>
      <p:pic>
        <p:nvPicPr>
          <p:cNvPr id="81" name="Google Shape;81;p13" descr="Homepage - Port of Long Beach"/>
          <p:cNvPicPr preferRelativeResize="0"/>
          <p:nvPr/>
        </p:nvPicPr>
        <p:blipFill rotWithShape="1">
          <a:blip r:embed="rId3">
            <a:alphaModFix/>
          </a:blip>
          <a:srcRect/>
          <a:stretch/>
        </p:blipFill>
        <p:spPr>
          <a:xfrm>
            <a:off x="246659" y="1108030"/>
            <a:ext cx="2083238" cy="522260"/>
          </a:xfrm>
          <a:prstGeom prst="rect">
            <a:avLst/>
          </a:prstGeom>
          <a:noFill/>
          <a:ln>
            <a:noFill/>
          </a:ln>
        </p:spPr>
      </p:pic>
      <p:pic>
        <p:nvPicPr>
          <p:cNvPr id="82" name="Google Shape;82;p13" descr="Welcome to Denver International Airport | Denver International Airport"/>
          <p:cNvPicPr preferRelativeResize="0"/>
          <p:nvPr/>
        </p:nvPicPr>
        <p:blipFill rotWithShape="1">
          <a:blip r:embed="rId4">
            <a:alphaModFix/>
          </a:blip>
          <a:srcRect/>
          <a:stretch/>
        </p:blipFill>
        <p:spPr>
          <a:xfrm>
            <a:off x="252800" y="2517771"/>
            <a:ext cx="627274" cy="627274"/>
          </a:xfrm>
          <a:prstGeom prst="rect">
            <a:avLst/>
          </a:prstGeom>
          <a:noFill/>
          <a:ln>
            <a:noFill/>
          </a:ln>
        </p:spPr>
      </p:pic>
      <p:pic>
        <p:nvPicPr>
          <p:cNvPr id="83" name="Google Shape;83;p13" descr="Metropolitan Water District of Southern California - Wikipedia"/>
          <p:cNvPicPr preferRelativeResize="0"/>
          <p:nvPr/>
        </p:nvPicPr>
        <p:blipFill rotWithShape="1">
          <a:blip r:embed="rId5">
            <a:alphaModFix/>
          </a:blip>
          <a:srcRect/>
          <a:stretch/>
        </p:blipFill>
        <p:spPr>
          <a:xfrm>
            <a:off x="252800" y="1726248"/>
            <a:ext cx="691487" cy="695565"/>
          </a:xfrm>
          <a:prstGeom prst="rect">
            <a:avLst/>
          </a:prstGeom>
          <a:noFill/>
          <a:ln>
            <a:noFill/>
          </a:ln>
        </p:spPr>
      </p:pic>
      <p:pic>
        <p:nvPicPr>
          <p:cNvPr id="84" name="Google Shape;84;p13" descr="Chicago Transit Authority - Wikipedia"/>
          <p:cNvPicPr preferRelativeResize="0"/>
          <p:nvPr/>
        </p:nvPicPr>
        <p:blipFill rotWithShape="1">
          <a:blip r:embed="rId6">
            <a:alphaModFix/>
          </a:blip>
          <a:srcRect/>
          <a:stretch/>
        </p:blipFill>
        <p:spPr>
          <a:xfrm>
            <a:off x="252800" y="3241003"/>
            <a:ext cx="691485" cy="693199"/>
          </a:xfrm>
          <a:prstGeom prst="rect">
            <a:avLst/>
          </a:prstGeom>
          <a:noFill/>
          <a:ln>
            <a:noFill/>
          </a:ln>
        </p:spPr>
      </p:pic>
      <p:pic>
        <p:nvPicPr>
          <p:cNvPr id="86" name="Google Shape;86;p13" descr="SEPTA - Wikipedia"/>
          <p:cNvPicPr preferRelativeResize="0"/>
          <p:nvPr/>
        </p:nvPicPr>
        <p:blipFill rotWithShape="1">
          <a:blip r:embed="rId7">
            <a:alphaModFix/>
          </a:blip>
          <a:srcRect/>
          <a:stretch/>
        </p:blipFill>
        <p:spPr>
          <a:xfrm>
            <a:off x="275000" y="4031407"/>
            <a:ext cx="647085" cy="647085"/>
          </a:xfrm>
          <a:prstGeom prst="rect">
            <a:avLst/>
          </a:prstGeom>
          <a:noFill/>
          <a:ln>
            <a:noFill/>
          </a:ln>
        </p:spPr>
      </p:pic>
      <p:pic>
        <p:nvPicPr>
          <p:cNvPr id="14" name="Picture 13" descr="Logo, icon&#10;&#10;Description automatically generated">
            <a:extLst>
              <a:ext uri="{FF2B5EF4-FFF2-40B4-BE49-F238E27FC236}">
                <a16:creationId xmlns:a16="http://schemas.microsoft.com/office/drawing/2014/main" id="{756527E2-6159-FA43-A7DB-AF1CA30A5C79}"/>
              </a:ext>
            </a:extLst>
          </p:cNvPr>
          <p:cNvPicPr>
            <a:picLocks noChangeAspect="1"/>
          </p:cNvPicPr>
          <p:nvPr/>
        </p:nvPicPr>
        <p:blipFill>
          <a:blip r:embed="rId8"/>
          <a:stretch>
            <a:fillRect/>
          </a:stretch>
        </p:blipFill>
        <p:spPr>
          <a:xfrm>
            <a:off x="8551753" y="4637131"/>
            <a:ext cx="411178" cy="411178"/>
          </a:xfrm>
          <a:prstGeom prst="rect">
            <a:avLst/>
          </a:prstGeom>
        </p:spPr>
      </p:pic>
      <p:sp>
        <p:nvSpPr>
          <p:cNvPr id="15" name="Google Shape;158;p18">
            <a:extLst>
              <a:ext uri="{FF2B5EF4-FFF2-40B4-BE49-F238E27FC236}">
                <a16:creationId xmlns:a16="http://schemas.microsoft.com/office/drawing/2014/main" id="{DDE2B386-3906-524D-9037-3D4060A7CBC4}"/>
              </a:ext>
            </a:extLst>
          </p:cNvPr>
          <p:cNvSpPr txBox="1"/>
          <p:nvPr/>
        </p:nvSpPr>
        <p:spPr>
          <a:xfrm>
            <a:off x="6372546" y="1246446"/>
            <a:ext cx="2150953" cy="3108503"/>
          </a:xfrm>
          <a:prstGeom prst="rect">
            <a:avLst/>
          </a:prstGeom>
          <a:solidFill>
            <a:srgbClr val="42536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lang="en-US" b="1" i="0" u="none" strike="noStrike" cap="none" dirty="0">
              <a:solidFill>
                <a:schemeClr val="bg1"/>
              </a:solidFill>
              <a:sym typeface="Arial"/>
            </a:endParaRPr>
          </a:p>
          <a:p>
            <a:pPr marL="0" marR="0" lvl="0" indent="0" algn="ctr" rtl="0">
              <a:lnSpc>
                <a:spcPct val="100000"/>
              </a:lnSpc>
              <a:spcBef>
                <a:spcPts val="0"/>
              </a:spcBef>
              <a:spcAft>
                <a:spcPts val="0"/>
              </a:spcAft>
              <a:buNone/>
            </a:pPr>
            <a:endParaRPr lang="en-US" b="1" dirty="0">
              <a:solidFill>
                <a:schemeClr val="bg1"/>
              </a:solidFill>
            </a:endParaRPr>
          </a:p>
          <a:p>
            <a:pPr marL="0" marR="0" lvl="0" indent="0" algn="ctr" rtl="0">
              <a:lnSpc>
                <a:spcPct val="100000"/>
              </a:lnSpc>
              <a:spcBef>
                <a:spcPts val="0"/>
              </a:spcBef>
              <a:spcAft>
                <a:spcPts val="0"/>
              </a:spcAft>
              <a:buNone/>
            </a:pPr>
            <a:endParaRPr lang="en-US" b="1" i="0" u="none" strike="noStrike" cap="none" dirty="0">
              <a:solidFill>
                <a:schemeClr val="bg1"/>
              </a:solidFill>
              <a:sym typeface="Arial"/>
            </a:endParaRPr>
          </a:p>
          <a:p>
            <a:pPr marL="0" marR="0" lvl="0" indent="0" algn="ctr" rtl="0">
              <a:lnSpc>
                <a:spcPct val="100000"/>
              </a:lnSpc>
              <a:spcBef>
                <a:spcPts val="0"/>
              </a:spcBef>
              <a:spcAft>
                <a:spcPts val="0"/>
              </a:spcAft>
              <a:buNone/>
            </a:pPr>
            <a:endParaRPr lang="en-US" b="1" dirty="0">
              <a:solidFill>
                <a:schemeClr val="bg1"/>
              </a:solidFill>
            </a:endParaRPr>
          </a:p>
          <a:p>
            <a:pPr marL="0" marR="0" lvl="0" indent="0" algn="ctr" rtl="0">
              <a:lnSpc>
                <a:spcPct val="100000"/>
              </a:lnSpc>
              <a:spcBef>
                <a:spcPts val="0"/>
              </a:spcBef>
              <a:spcAft>
                <a:spcPts val="0"/>
              </a:spcAft>
              <a:buNone/>
            </a:pPr>
            <a:endParaRPr lang="en-US" b="1" i="0" u="none" strike="noStrike" cap="none" dirty="0">
              <a:solidFill>
                <a:schemeClr val="bg1"/>
              </a:solidFill>
              <a:sym typeface="Arial"/>
            </a:endParaRPr>
          </a:p>
          <a:p>
            <a:pPr marL="0" marR="0" lvl="0" indent="0" algn="ctr" rtl="0">
              <a:lnSpc>
                <a:spcPct val="100000"/>
              </a:lnSpc>
              <a:spcBef>
                <a:spcPts val="0"/>
              </a:spcBef>
              <a:spcAft>
                <a:spcPts val="0"/>
              </a:spcAft>
              <a:buNone/>
            </a:pPr>
            <a:r>
              <a:rPr lang="en-US" b="1" i="0" u="none" strike="noStrike" cap="none" dirty="0">
                <a:solidFill>
                  <a:schemeClr val="bg1"/>
                </a:solidFill>
                <a:sym typeface="Arial"/>
              </a:rPr>
              <a:t>$1</a:t>
            </a:r>
            <a:r>
              <a:rPr lang="en-US" b="1" dirty="0">
                <a:solidFill>
                  <a:schemeClr val="bg1"/>
                </a:solidFill>
              </a:rPr>
              <a:t>7</a:t>
            </a:r>
            <a:r>
              <a:rPr lang="en-US" b="1" i="0" u="none" strike="noStrike" cap="none" dirty="0">
                <a:solidFill>
                  <a:schemeClr val="bg1"/>
                </a:solidFill>
                <a:sym typeface="Arial"/>
              </a:rPr>
              <a:t>B+ in total capital projects over the next decade</a:t>
            </a:r>
          </a:p>
          <a:p>
            <a:pPr marL="0" marR="0" lvl="0" indent="0" algn="ctr" rtl="0">
              <a:lnSpc>
                <a:spcPct val="100000"/>
              </a:lnSpc>
              <a:spcBef>
                <a:spcPts val="0"/>
              </a:spcBef>
              <a:spcAft>
                <a:spcPts val="0"/>
              </a:spcAft>
              <a:buNone/>
            </a:pPr>
            <a:endParaRPr lang="en-US" b="1" dirty="0">
              <a:solidFill>
                <a:schemeClr val="bg1"/>
              </a:solidFill>
            </a:endParaRPr>
          </a:p>
          <a:p>
            <a:pPr marL="0" marR="0" lvl="0" indent="0" algn="ctr" rtl="0">
              <a:lnSpc>
                <a:spcPct val="100000"/>
              </a:lnSpc>
              <a:spcBef>
                <a:spcPts val="0"/>
              </a:spcBef>
              <a:spcAft>
                <a:spcPts val="0"/>
              </a:spcAft>
              <a:buNone/>
            </a:pPr>
            <a:endParaRPr lang="en-US" b="1" dirty="0">
              <a:solidFill>
                <a:schemeClr val="bg1"/>
              </a:solidFill>
            </a:endParaRPr>
          </a:p>
          <a:p>
            <a:pPr marL="0" marR="0" lvl="0" indent="0" algn="r" rtl="0">
              <a:lnSpc>
                <a:spcPct val="100000"/>
              </a:lnSpc>
              <a:spcBef>
                <a:spcPts val="0"/>
              </a:spcBef>
              <a:spcAft>
                <a:spcPts val="0"/>
              </a:spcAft>
              <a:buNone/>
            </a:pPr>
            <a:endParaRPr lang="en-US" b="1" dirty="0">
              <a:solidFill>
                <a:schemeClr val="bg1"/>
              </a:solidFill>
            </a:endParaRPr>
          </a:p>
          <a:p>
            <a:pPr marL="0" marR="0" lvl="0" indent="0" algn="r" rtl="0">
              <a:lnSpc>
                <a:spcPct val="100000"/>
              </a:lnSpc>
              <a:spcBef>
                <a:spcPts val="0"/>
              </a:spcBef>
              <a:spcAft>
                <a:spcPts val="0"/>
              </a:spcAft>
              <a:buNone/>
            </a:pPr>
            <a:endParaRPr lang="en-US" b="1" dirty="0">
              <a:solidFill>
                <a:schemeClr val="bg1"/>
              </a:solidFill>
            </a:endParaRPr>
          </a:p>
          <a:p>
            <a:pPr marL="0" marR="0" lvl="0" indent="0" algn="r" rtl="0">
              <a:lnSpc>
                <a:spcPct val="100000"/>
              </a:lnSpc>
              <a:spcBef>
                <a:spcPts val="0"/>
              </a:spcBef>
              <a:spcAft>
                <a:spcPts val="0"/>
              </a:spcAft>
              <a:buNone/>
            </a:pPr>
            <a:endParaRPr lang="en-US" b="1" dirty="0">
              <a:solidFill>
                <a:schemeClr val="bg1"/>
              </a:solidFill>
            </a:endParaRPr>
          </a:p>
          <a:p>
            <a:pPr marL="0" marR="0" lvl="0" indent="0" algn="r" rtl="0">
              <a:lnSpc>
                <a:spcPct val="100000"/>
              </a:lnSpc>
              <a:spcBef>
                <a:spcPts val="0"/>
              </a:spcBef>
              <a:spcAft>
                <a:spcPts val="0"/>
              </a:spcAft>
              <a:buNone/>
            </a:pPr>
            <a:endParaRPr b="1" dirty="0">
              <a:solidFill>
                <a:schemeClr val="bg1"/>
              </a:solidFill>
            </a:endParaRPr>
          </a:p>
        </p:txBody>
      </p:sp>
      <p:sp>
        <p:nvSpPr>
          <p:cNvPr id="16" name="Google Shape;162;p18">
            <a:extLst>
              <a:ext uri="{FF2B5EF4-FFF2-40B4-BE49-F238E27FC236}">
                <a16:creationId xmlns:a16="http://schemas.microsoft.com/office/drawing/2014/main" id="{FAA8BEEA-27B5-1A4F-ADC5-056FB0C9CE3D}"/>
              </a:ext>
            </a:extLst>
          </p:cNvPr>
          <p:cNvSpPr txBox="1"/>
          <p:nvPr/>
        </p:nvSpPr>
        <p:spPr>
          <a:xfrm>
            <a:off x="2565380" y="1215292"/>
            <a:ext cx="465023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425363"/>
                </a:solidFill>
                <a:latin typeface="Arial"/>
                <a:ea typeface="Arial"/>
                <a:cs typeface="Arial"/>
                <a:sym typeface="Arial"/>
              </a:rPr>
              <a:t>$</a:t>
            </a:r>
            <a:r>
              <a:rPr lang="en-US" dirty="0">
                <a:solidFill>
                  <a:srgbClr val="425363"/>
                </a:solidFill>
              </a:rPr>
              <a:t>2.3</a:t>
            </a:r>
            <a:r>
              <a:rPr lang="en-US" sz="1400" b="0" i="0" u="none" strike="noStrike" cap="none" dirty="0">
                <a:solidFill>
                  <a:srgbClr val="425363"/>
                </a:solidFill>
                <a:latin typeface="Arial"/>
                <a:ea typeface="Arial"/>
                <a:cs typeface="Arial"/>
                <a:sym typeface="Arial"/>
              </a:rPr>
              <a:t>B capital improvement </a:t>
            </a:r>
            <a:r>
              <a:rPr lang="en-US" sz="1400" b="0" i="0" u="none" strike="noStrike" cap="none" dirty="0">
                <a:solidFill>
                  <a:srgbClr val="425363"/>
                </a:solidFill>
                <a:sym typeface="Arial"/>
              </a:rPr>
              <a:t>program</a:t>
            </a:r>
            <a:endParaRPr dirty="0">
              <a:solidFill>
                <a:srgbClr val="425363"/>
              </a:solidFill>
            </a:endParaRPr>
          </a:p>
        </p:txBody>
      </p:sp>
      <p:sp>
        <p:nvSpPr>
          <p:cNvPr id="17" name="Google Shape;163;p18">
            <a:extLst>
              <a:ext uri="{FF2B5EF4-FFF2-40B4-BE49-F238E27FC236}">
                <a16:creationId xmlns:a16="http://schemas.microsoft.com/office/drawing/2014/main" id="{1222995C-6044-8A4E-9A78-EB77DA4A7D15}"/>
              </a:ext>
            </a:extLst>
          </p:cNvPr>
          <p:cNvSpPr txBox="1"/>
          <p:nvPr/>
        </p:nvSpPr>
        <p:spPr>
          <a:xfrm>
            <a:off x="2565380" y="1901208"/>
            <a:ext cx="34772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425363"/>
                </a:solidFill>
                <a:latin typeface="Arial"/>
                <a:ea typeface="Arial"/>
                <a:cs typeface="Arial"/>
                <a:sym typeface="Arial"/>
              </a:rPr>
              <a:t>$3.2B capital </a:t>
            </a:r>
            <a:r>
              <a:rPr lang="en-US" dirty="0">
                <a:solidFill>
                  <a:srgbClr val="425363"/>
                </a:solidFill>
              </a:rPr>
              <a:t>improvement program</a:t>
            </a:r>
            <a:endParaRPr dirty="0">
              <a:solidFill>
                <a:srgbClr val="425363"/>
              </a:solidFill>
            </a:endParaRPr>
          </a:p>
        </p:txBody>
      </p:sp>
      <p:sp>
        <p:nvSpPr>
          <p:cNvPr id="18" name="Google Shape;161;p18">
            <a:extLst>
              <a:ext uri="{FF2B5EF4-FFF2-40B4-BE49-F238E27FC236}">
                <a16:creationId xmlns:a16="http://schemas.microsoft.com/office/drawing/2014/main" id="{5CFA10AD-9BBA-4C47-A184-E4CDCB0AC98E}"/>
              </a:ext>
            </a:extLst>
          </p:cNvPr>
          <p:cNvSpPr txBox="1"/>
          <p:nvPr/>
        </p:nvSpPr>
        <p:spPr>
          <a:xfrm>
            <a:off x="2565380" y="2677519"/>
            <a:ext cx="32615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425363"/>
                </a:solidFill>
                <a:sym typeface="Arial"/>
              </a:rPr>
              <a:t>$3.5B capital improvement program</a:t>
            </a:r>
            <a:endParaRPr dirty="0">
              <a:solidFill>
                <a:srgbClr val="425363"/>
              </a:solidFill>
            </a:endParaRPr>
          </a:p>
        </p:txBody>
      </p:sp>
      <p:sp>
        <p:nvSpPr>
          <p:cNvPr id="19" name="Google Shape;160;p18">
            <a:extLst>
              <a:ext uri="{FF2B5EF4-FFF2-40B4-BE49-F238E27FC236}">
                <a16:creationId xmlns:a16="http://schemas.microsoft.com/office/drawing/2014/main" id="{59088784-B775-BA41-B26C-4D2532ED574E}"/>
              </a:ext>
            </a:extLst>
          </p:cNvPr>
          <p:cNvSpPr txBox="1"/>
          <p:nvPr/>
        </p:nvSpPr>
        <p:spPr>
          <a:xfrm>
            <a:off x="2565380" y="3466584"/>
            <a:ext cx="34772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425363"/>
                </a:solidFill>
                <a:sym typeface="Arial"/>
              </a:rPr>
              <a:t>$3.5B capital improvement program</a:t>
            </a:r>
            <a:endParaRPr dirty="0">
              <a:solidFill>
                <a:srgbClr val="425363"/>
              </a:solidFill>
            </a:endParaRPr>
          </a:p>
        </p:txBody>
      </p:sp>
      <p:sp>
        <p:nvSpPr>
          <p:cNvPr id="20" name="Google Shape;159;p18">
            <a:extLst>
              <a:ext uri="{FF2B5EF4-FFF2-40B4-BE49-F238E27FC236}">
                <a16:creationId xmlns:a16="http://schemas.microsoft.com/office/drawing/2014/main" id="{340DE5D2-588A-D145-8116-918B4696A3E6}"/>
              </a:ext>
            </a:extLst>
          </p:cNvPr>
          <p:cNvSpPr txBox="1"/>
          <p:nvPr/>
        </p:nvSpPr>
        <p:spPr>
          <a:xfrm>
            <a:off x="2565380" y="4201081"/>
            <a:ext cx="448726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425363"/>
                </a:solidFill>
                <a:latin typeface="Arial"/>
                <a:ea typeface="Arial"/>
                <a:cs typeface="Arial"/>
                <a:sym typeface="Arial"/>
              </a:rPr>
              <a:t>$5.2B capital improvement </a:t>
            </a:r>
            <a:r>
              <a:rPr lang="en-US" sz="1400" b="0" i="0" u="none" strike="noStrike" cap="none" dirty="0">
                <a:solidFill>
                  <a:srgbClr val="425363"/>
                </a:solidFill>
                <a:sym typeface="Arial"/>
              </a:rPr>
              <a:t>program</a:t>
            </a:r>
            <a:endParaRPr dirty="0">
              <a:solidFill>
                <a:srgbClr val="425363"/>
              </a:solidFill>
            </a:endParaRPr>
          </a:p>
        </p:txBody>
      </p:sp>
    </p:spTree>
    <p:extLst>
      <p:ext uri="{BB962C8B-B14F-4D97-AF65-F5344CB8AC3E}">
        <p14:creationId xmlns:p14="http://schemas.microsoft.com/office/powerpoint/2010/main" val="188620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p:nvPr/>
        </p:nvSpPr>
        <p:spPr>
          <a:xfrm>
            <a:off x="7075" y="7075"/>
            <a:ext cx="9136800" cy="522260"/>
          </a:xfrm>
          <a:prstGeom prst="rect">
            <a:avLst/>
          </a:prstGeom>
          <a:solidFill>
            <a:srgbClr val="425363"/>
          </a:solidFill>
          <a:ln w="9525" cap="flat" cmpd="sng">
            <a:solidFill>
              <a:srgbClr val="4253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EIP Pledge </a:t>
            </a:r>
            <a:endParaRPr sz="2400" b="0" i="0" u="none" strike="noStrike" cap="none" dirty="0">
              <a:solidFill>
                <a:schemeClr val="lt1"/>
              </a:solidFill>
              <a:latin typeface="Arial"/>
              <a:ea typeface="Arial"/>
              <a:cs typeface="Arial"/>
              <a:sym typeface="Arial"/>
            </a:endParaRPr>
          </a:p>
        </p:txBody>
      </p:sp>
      <p:sp>
        <p:nvSpPr>
          <p:cNvPr id="170" name="Google Shape;170;p19"/>
          <p:cNvSpPr txBox="1"/>
          <p:nvPr/>
        </p:nvSpPr>
        <p:spPr>
          <a:xfrm>
            <a:off x="97350" y="640041"/>
            <a:ext cx="8949300" cy="4531969"/>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000" dirty="0">
                <a:solidFill>
                  <a:srgbClr val="425363"/>
                </a:solidFill>
                <a:latin typeface="+mn-lt"/>
                <a:ea typeface="Raleway"/>
                <a:cs typeface="Calibri Light" panose="020F0302020204030204" pitchFamily="34" charset="0"/>
                <a:sym typeface="Raleway"/>
              </a:rPr>
              <a:t>America is seizing a historic opportunity for generational investment in our infrastructure. We also have a historic opportunity to provide a pathway to create generational wealth and expand opportunities for sustainable jobs and careers for those historically left out.</a:t>
            </a:r>
            <a:endParaRPr sz="1000" dirty="0">
              <a:solidFill>
                <a:srgbClr val="425363"/>
              </a:solidFill>
              <a:latin typeface="+mn-lt"/>
              <a:ea typeface="Raleway"/>
              <a:cs typeface="Calibri Light" panose="020F0302020204030204" pitchFamily="34" charset="0"/>
              <a:sym typeface="Raleway"/>
            </a:endParaRPr>
          </a:p>
          <a:p>
            <a:pPr marL="0" lvl="0" indent="0" algn="l" rtl="0">
              <a:lnSpc>
                <a:spcPct val="115000"/>
              </a:lnSpc>
              <a:spcBef>
                <a:spcPts val="0"/>
              </a:spcBef>
              <a:spcAft>
                <a:spcPts val="0"/>
              </a:spcAft>
              <a:buNone/>
            </a:pPr>
            <a:endParaRPr sz="1000" dirty="0">
              <a:solidFill>
                <a:srgbClr val="425363"/>
              </a:solidFill>
              <a:latin typeface="+mn-lt"/>
              <a:ea typeface="Raleway"/>
              <a:cs typeface="Calibri Light" panose="020F0302020204030204" pitchFamily="34" charset="0"/>
              <a:sym typeface="Raleway"/>
            </a:endParaRPr>
          </a:p>
          <a:p>
            <a:pPr marL="0" lvl="0" indent="0" algn="l" rtl="0">
              <a:lnSpc>
                <a:spcPct val="115000"/>
              </a:lnSpc>
              <a:spcBef>
                <a:spcPts val="0"/>
              </a:spcBef>
              <a:spcAft>
                <a:spcPts val="0"/>
              </a:spcAft>
              <a:buNone/>
            </a:pPr>
            <a:r>
              <a:rPr lang="en-US" sz="1000" dirty="0">
                <a:solidFill>
                  <a:srgbClr val="425363"/>
                </a:solidFill>
                <a:latin typeface="+mn-lt"/>
                <a:ea typeface="Raleway"/>
                <a:cs typeface="Calibri Light" panose="020F0302020204030204" pitchFamily="34" charset="0"/>
                <a:sym typeface="Raleway"/>
              </a:rPr>
              <a:t>As agencies representing diﬀerent modes of infrastructure and geographies across the country, we pledge to take new action to increase the ability of certified small and minority owned businesses to compete for contracts and subcontracts with the goal of expanding their participation in infrastructure work. For the purposes of this Pledge, this includes small businesses competing as Disadvantaged Business Enterprises (DBEs) for federally funded projects, and those competing for locally-funded projects as any category of historically underutilized businesses (HUBs). HUBs, by our definition, can include firms formally designated as DBEs, Minority and Women-Owned Business Enterprises (M/WBE), Small Business Enterprises (SBE), and it can include any other business classification used locally in the United States intended to boost the participation of otherwise underutilized firms, which can vary by state, region, and municipality.</a:t>
            </a:r>
            <a:r>
              <a:rPr lang="en-US" sz="1000" dirty="0">
                <a:solidFill>
                  <a:srgbClr val="425363"/>
                </a:solidFill>
                <a:latin typeface="+mn-lt"/>
                <a:cs typeface="Calibri Light" panose="020F0302020204030204" pitchFamily="34" charset="0"/>
              </a:rPr>
              <a:t> We will partner with the Federal government to ensure that funds from the bipartisan Infrastructure Investment and Jobs Act support expanded opportunities to create generational wealth for diverse entrepreneurs and workers, especially in underserved communities across America. </a:t>
            </a:r>
            <a:endParaRPr sz="1000" dirty="0">
              <a:solidFill>
                <a:srgbClr val="425363"/>
              </a:solidFill>
              <a:latin typeface="+mn-lt"/>
              <a:cs typeface="Calibri Light" panose="020F0302020204030204" pitchFamily="34" charset="0"/>
            </a:endParaRPr>
          </a:p>
          <a:p>
            <a:pPr marL="0" lvl="0" indent="0" algn="l" rtl="0">
              <a:lnSpc>
                <a:spcPct val="115000"/>
              </a:lnSpc>
              <a:spcBef>
                <a:spcPts val="0"/>
              </a:spcBef>
              <a:spcAft>
                <a:spcPts val="0"/>
              </a:spcAft>
              <a:buNone/>
            </a:pPr>
            <a:endParaRPr sz="1000" dirty="0">
              <a:solidFill>
                <a:srgbClr val="425363"/>
              </a:solidFill>
              <a:latin typeface="+mn-lt"/>
              <a:ea typeface="Raleway"/>
              <a:cs typeface="Calibri Light" panose="020F0302020204030204" pitchFamily="34" charset="0"/>
              <a:sym typeface="Raleway"/>
            </a:endParaRPr>
          </a:p>
          <a:p>
            <a:pPr marL="0" lvl="0" indent="0" algn="l" rtl="0">
              <a:lnSpc>
                <a:spcPct val="115000"/>
              </a:lnSpc>
              <a:spcBef>
                <a:spcPts val="0"/>
              </a:spcBef>
              <a:spcAft>
                <a:spcPts val="0"/>
              </a:spcAft>
              <a:buNone/>
            </a:pPr>
            <a:r>
              <a:rPr lang="en-US" sz="1000" b="1" dirty="0">
                <a:solidFill>
                  <a:srgbClr val="425363"/>
                </a:solidFill>
                <a:latin typeface="+mn-lt"/>
                <a:ea typeface="Raleway"/>
                <a:cs typeface="Calibri Light" panose="020F0302020204030204" pitchFamily="34" charset="0"/>
                <a:sym typeface="Raleway"/>
              </a:rPr>
              <a:t>Starting from the baseline of our current actions and initiatives, by December 2025 we will work to expand contracting opportunities to increase the number, size and percentage of historically underutilized businesses growing to primes, joint ventures, or equity participants. We will do this by:</a:t>
            </a:r>
            <a:endParaRPr sz="1000" b="1" dirty="0">
              <a:solidFill>
                <a:srgbClr val="425363"/>
              </a:solidFill>
              <a:latin typeface="+mn-lt"/>
              <a:ea typeface="Raleway"/>
              <a:cs typeface="Calibri Light" panose="020F0302020204030204" pitchFamily="34" charset="0"/>
              <a:sym typeface="Raleway"/>
            </a:endParaRPr>
          </a:p>
          <a:p>
            <a:pPr marL="0" lvl="0" indent="0" algn="l" rtl="0">
              <a:lnSpc>
                <a:spcPct val="115000"/>
              </a:lnSpc>
              <a:spcBef>
                <a:spcPts val="0"/>
              </a:spcBef>
              <a:spcAft>
                <a:spcPts val="0"/>
              </a:spcAft>
              <a:buNone/>
            </a:pPr>
            <a:endParaRPr sz="1000" dirty="0">
              <a:solidFill>
                <a:srgbClr val="425363"/>
              </a:solidFill>
              <a:latin typeface="+mn-lt"/>
              <a:ea typeface="Raleway"/>
              <a:cs typeface="Calibri Light" panose="020F0302020204030204" pitchFamily="34" charset="0"/>
              <a:sym typeface="Raleway"/>
            </a:endParaRPr>
          </a:p>
          <a:p>
            <a:pPr marL="457200" lvl="0" indent="-292100" algn="l" rtl="0">
              <a:lnSpc>
                <a:spcPct val="115000"/>
              </a:lnSpc>
              <a:spcBef>
                <a:spcPts val="0"/>
              </a:spcBef>
              <a:spcAft>
                <a:spcPts val="0"/>
              </a:spcAft>
              <a:buClr>
                <a:schemeClr val="dk2"/>
              </a:buClr>
              <a:buSzPts val="1000"/>
              <a:buFont typeface="Raleway"/>
              <a:buChar char="●"/>
            </a:pPr>
            <a:r>
              <a:rPr lang="en-US" sz="1000" dirty="0">
                <a:solidFill>
                  <a:srgbClr val="425363"/>
                </a:solidFill>
                <a:latin typeface="+mn-lt"/>
                <a:ea typeface="Raleway"/>
                <a:cs typeface="Calibri Light" panose="020F0302020204030204" pitchFamily="34" charset="0"/>
                <a:sym typeface="Raleway"/>
              </a:rPr>
              <a:t>Increasing the number, size and proportion of contracting opportunities for HUBs, as defined above;</a:t>
            </a:r>
            <a:endParaRPr sz="1000" dirty="0">
              <a:solidFill>
                <a:srgbClr val="425363"/>
              </a:solidFill>
              <a:latin typeface="+mn-lt"/>
              <a:ea typeface="Raleway"/>
              <a:cs typeface="Calibri Light" panose="020F0302020204030204" pitchFamily="34" charset="0"/>
              <a:sym typeface="Raleway"/>
            </a:endParaRPr>
          </a:p>
          <a:p>
            <a:pPr marL="457200" lvl="0" indent="-292100" algn="l" rtl="0">
              <a:lnSpc>
                <a:spcPct val="115000"/>
              </a:lnSpc>
              <a:spcBef>
                <a:spcPts val="0"/>
              </a:spcBef>
              <a:spcAft>
                <a:spcPts val="0"/>
              </a:spcAft>
              <a:buClr>
                <a:schemeClr val="dk2"/>
              </a:buClr>
              <a:buSzPts val="1000"/>
              <a:buFont typeface="Raleway"/>
              <a:buChar char="●"/>
            </a:pPr>
            <a:r>
              <a:rPr lang="en-US" sz="1000" dirty="0">
                <a:solidFill>
                  <a:srgbClr val="425363"/>
                </a:solidFill>
                <a:latin typeface="+mn-lt"/>
                <a:ea typeface="Raleway"/>
                <a:cs typeface="Calibri Light" panose="020F0302020204030204" pitchFamily="34" charset="0"/>
                <a:sym typeface="Raleway"/>
              </a:rPr>
              <a:t>Increasing the number, size and proportion of contracting opportunities for HUBs as prime contractors;</a:t>
            </a:r>
            <a:endParaRPr sz="1000" dirty="0">
              <a:solidFill>
                <a:srgbClr val="425363"/>
              </a:solidFill>
              <a:latin typeface="+mn-lt"/>
              <a:ea typeface="Raleway"/>
              <a:cs typeface="Calibri Light" panose="020F0302020204030204" pitchFamily="34" charset="0"/>
              <a:sym typeface="Raleway"/>
            </a:endParaRPr>
          </a:p>
          <a:p>
            <a:pPr marL="457200" lvl="0" indent="-292100" algn="l" rtl="0">
              <a:lnSpc>
                <a:spcPct val="115000"/>
              </a:lnSpc>
              <a:spcBef>
                <a:spcPts val="0"/>
              </a:spcBef>
              <a:spcAft>
                <a:spcPts val="0"/>
              </a:spcAft>
              <a:buClr>
                <a:schemeClr val="dk2"/>
              </a:buClr>
              <a:buSzPts val="1000"/>
              <a:buFont typeface="Raleway"/>
              <a:buChar char="●"/>
            </a:pPr>
            <a:r>
              <a:rPr lang="en-US" sz="1000" dirty="0">
                <a:solidFill>
                  <a:srgbClr val="425363"/>
                </a:solidFill>
                <a:latin typeface="+mn-lt"/>
                <a:ea typeface="Raleway"/>
                <a:cs typeface="Calibri Light" panose="020F0302020204030204" pitchFamily="34" charset="0"/>
                <a:sym typeface="Raleway"/>
              </a:rPr>
              <a:t>Streamlining the administration of all above listed contracting to centralize certiﬁcation, improve payment time, and standardize transparent data collection;</a:t>
            </a:r>
            <a:endParaRPr sz="1000" dirty="0">
              <a:solidFill>
                <a:srgbClr val="425363"/>
              </a:solidFill>
              <a:latin typeface="+mn-lt"/>
              <a:ea typeface="Raleway"/>
              <a:cs typeface="Calibri Light" panose="020F0302020204030204" pitchFamily="34" charset="0"/>
              <a:sym typeface="Raleway"/>
            </a:endParaRPr>
          </a:p>
          <a:p>
            <a:pPr marL="457200" lvl="0" indent="-292100" algn="l" rtl="0">
              <a:lnSpc>
                <a:spcPct val="115000"/>
              </a:lnSpc>
              <a:spcBef>
                <a:spcPts val="0"/>
              </a:spcBef>
              <a:spcAft>
                <a:spcPts val="0"/>
              </a:spcAft>
              <a:buClr>
                <a:schemeClr val="dk2"/>
              </a:buClr>
              <a:buSzPts val="1000"/>
              <a:buFont typeface="Raleway"/>
              <a:buChar char="●"/>
            </a:pPr>
            <a:r>
              <a:rPr lang="en-US" sz="1000" dirty="0">
                <a:solidFill>
                  <a:srgbClr val="425363"/>
                </a:solidFill>
                <a:latin typeface="+mn-lt"/>
                <a:ea typeface="Raleway"/>
                <a:cs typeface="Calibri Light" panose="020F0302020204030204" pitchFamily="34" charset="0"/>
                <a:sym typeface="Raleway"/>
              </a:rPr>
              <a:t>Increasing the amount and type of appropriate ﬁnancing available to all above listed ﬁrms aiming to meet infrastructure contracts by working with private and public partners;</a:t>
            </a:r>
            <a:endParaRPr sz="1000" dirty="0">
              <a:solidFill>
                <a:srgbClr val="425363"/>
              </a:solidFill>
              <a:latin typeface="+mn-lt"/>
              <a:ea typeface="Raleway"/>
              <a:cs typeface="Calibri Light" panose="020F0302020204030204" pitchFamily="34" charset="0"/>
              <a:sym typeface="Raleway"/>
            </a:endParaRPr>
          </a:p>
          <a:p>
            <a:pPr marL="457200" lvl="0" indent="-292100" algn="l" rtl="0">
              <a:lnSpc>
                <a:spcPct val="115000"/>
              </a:lnSpc>
              <a:spcBef>
                <a:spcPts val="0"/>
              </a:spcBef>
              <a:spcAft>
                <a:spcPts val="0"/>
              </a:spcAft>
              <a:buClr>
                <a:schemeClr val="dk2"/>
              </a:buClr>
              <a:buSzPts val="1000"/>
              <a:buFont typeface="Raleway"/>
              <a:buChar char="●"/>
            </a:pPr>
            <a:r>
              <a:rPr lang="en-US" sz="1000" dirty="0">
                <a:solidFill>
                  <a:srgbClr val="425363"/>
                </a:solidFill>
                <a:latin typeface="+mn-lt"/>
                <a:ea typeface="Raleway"/>
                <a:cs typeface="Calibri Light" panose="020F0302020204030204" pitchFamily="34" charset="0"/>
                <a:sym typeface="Raleway"/>
              </a:rPr>
              <a:t>Expanding the number of signatories to this pledge.</a:t>
            </a:r>
            <a:endParaRPr sz="1000" dirty="0">
              <a:solidFill>
                <a:srgbClr val="425363"/>
              </a:solidFill>
              <a:latin typeface="+mn-lt"/>
              <a:ea typeface="Raleway"/>
              <a:cs typeface="Calibri Light" panose="020F0302020204030204" pitchFamily="34" charset="0"/>
              <a:sym typeface="Raleway"/>
            </a:endParaRPr>
          </a:p>
          <a:p>
            <a:pPr marL="171450" marR="0" lvl="0" indent="-171450" algn="l" rtl="0">
              <a:lnSpc>
                <a:spcPct val="100000"/>
              </a:lnSpc>
              <a:spcBef>
                <a:spcPts val="0"/>
              </a:spcBef>
              <a:spcAft>
                <a:spcPts val="0"/>
              </a:spcAft>
              <a:buSzPts val="1000"/>
              <a:buFont typeface="Raleway"/>
              <a:buChar char="•"/>
            </a:pPr>
            <a:endParaRPr sz="1000" dirty="0">
              <a:latin typeface="Raleway"/>
              <a:ea typeface="Raleway"/>
              <a:cs typeface="Raleway"/>
              <a:sym typeface="Raleway"/>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5" name="Picture 4" descr="Logo, icon&#10;&#10;Description automatically generated">
            <a:extLst>
              <a:ext uri="{FF2B5EF4-FFF2-40B4-BE49-F238E27FC236}">
                <a16:creationId xmlns:a16="http://schemas.microsoft.com/office/drawing/2014/main" id="{97898492-124A-C74D-B0AC-8A2CA8002EC2}"/>
              </a:ext>
            </a:extLst>
          </p:cNvPr>
          <p:cNvPicPr>
            <a:picLocks noChangeAspect="1"/>
          </p:cNvPicPr>
          <p:nvPr/>
        </p:nvPicPr>
        <p:blipFill>
          <a:blip r:embed="rId3"/>
          <a:stretch>
            <a:fillRect/>
          </a:stretch>
        </p:blipFill>
        <p:spPr>
          <a:xfrm>
            <a:off x="8551753" y="4637131"/>
            <a:ext cx="411178" cy="4111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p:nvPr/>
        </p:nvSpPr>
        <p:spPr>
          <a:xfrm>
            <a:off x="7075" y="7075"/>
            <a:ext cx="9136800" cy="522260"/>
          </a:xfrm>
          <a:prstGeom prst="rect">
            <a:avLst/>
          </a:prstGeom>
          <a:solidFill>
            <a:srgbClr val="425363"/>
          </a:solidFill>
          <a:ln w="9525" cap="flat" cmpd="sng">
            <a:solidFill>
              <a:srgbClr val="4253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Proposed EIP Pledge Commitments</a:t>
            </a:r>
            <a:endParaRPr sz="2400" b="0" i="0" u="none" strike="noStrike" cap="none" dirty="0">
              <a:solidFill>
                <a:schemeClr val="lt1"/>
              </a:solidFill>
              <a:latin typeface="Arial"/>
              <a:ea typeface="Arial"/>
              <a:cs typeface="Arial"/>
              <a:sym typeface="Arial"/>
            </a:endParaRPr>
          </a:p>
        </p:txBody>
      </p:sp>
      <p:sp>
        <p:nvSpPr>
          <p:cNvPr id="93" name="Google Shape;93;p14"/>
          <p:cNvSpPr txBox="1"/>
          <p:nvPr/>
        </p:nvSpPr>
        <p:spPr>
          <a:xfrm>
            <a:off x="330787" y="3600183"/>
            <a:ext cx="4241213" cy="83099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AutoNum type="arabicPeriod" startAt="3"/>
            </a:pPr>
            <a:r>
              <a:rPr lang="en-US" sz="1600" b="1" i="0" u="none" strike="noStrike" cap="none" dirty="0">
                <a:solidFill>
                  <a:srgbClr val="002B4D"/>
                </a:solidFill>
                <a:latin typeface="Arial"/>
                <a:ea typeface="Arial"/>
                <a:cs typeface="Arial"/>
                <a:sym typeface="Arial"/>
              </a:rPr>
              <a:t>Funding and Financing. </a:t>
            </a:r>
            <a:r>
              <a:rPr lang="en-US" sz="1600" b="0" i="0" u="none" strike="noStrike" cap="none" dirty="0">
                <a:solidFill>
                  <a:srgbClr val="002B4D"/>
                </a:solidFill>
                <a:latin typeface="Arial"/>
                <a:ea typeface="Arial"/>
                <a:cs typeface="Arial"/>
                <a:sym typeface="Arial"/>
              </a:rPr>
              <a:t>Supporting deployment of capital in support of DBE wealth building.</a:t>
            </a:r>
            <a:endParaRPr dirty="0"/>
          </a:p>
        </p:txBody>
      </p:sp>
      <p:sp>
        <p:nvSpPr>
          <p:cNvPr id="94" name="Google Shape;94;p14"/>
          <p:cNvSpPr txBox="1"/>
          <p:nvPr/>
        </p:nvSpPr>
        <p:spPr>
          <a:xfrm>
            <a:off x="311491" y="793000"/>
            <a:ext cx="4260509" cy="107721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AutoNum type="arabicPeriod"/>
            </a:pPr>
            <a:r>
              <a:rPr lang="en-US" sz="1600" b="1" i="0" u="none" strike="noStrike" cap="none">
                <a:solidFill>
                  <a:srgbClr val="002B4D"/>
                </a:solidFill>
                <a:latin typeface="Arial"/>
                <a:ea typeface="Arial"/>
                <a:cs typeface="Arial"/>
                <a:sym typeface="Arial"/>
              </a:rPr>
              <a:t>DBE prime contracting. </a:t>
            </a:r>
            <a:r>
              <a:rPr lang="en-US" sz="1600" b="0" i="0" u="none" strike="noStrike" cap="none">
                <a:solidFill>
                  <a:srgbClr val="002B4D"/>
                </a:solidFill>
                <a:latin typeface="Arial"/>
                <a:ea typeface="Arial"/>
                <a:cs typeface="Arial"/>
                <a:sym typeface="Arial"/>
              </a:rPr>
              <a:t>Inclusion of language regarding DBEs as joint ventures, primes, and/or equity participants.</a:t>
            </a:r>
            <a:endParaRPr/>
          </a:p>
        </p:txBody>
      </p:sp>
      <p:sp>
        <p:nvSpPr>
          <p:cNvPr id="95" name="Google Shape;95;p14"/>
          <p:cNvSpPr txBox="1"/>
          <p:nvPr/>
        </p:nvSpPr>
        <p:spPr>
          <a:xfrm>
            <a:off x="289200" y="2105351"/>
            <a:ext cx="4282800" cy="107721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AutoNum type="arabicPeriod" startAt="2"/>
            </a:pPr>
            <a:r>
              <a:rPr lang="en-US" sz="1600" b="1" i="0" u="none" strike="noStrike" cap="none">
                <a:solidFill>
                  <a:srgbClr val="002B4D"/>
                </a:solidFill>
                <a:latin typeface="Arial"/>
                <a:ea typeface="Arial"/>
                <a:cs typeface="Arial"/>
                <a:sym typeface="Arial"/>
              </a:rPr>
              <a:t>Administrative alignment. </a:t>
            </a:r>
            <a:r>
              <a:rPr lang="en-US" sz="1600" b="0" i="0" u="none" strike="noStrike" cap="none">
                <a:solidFill>
                  <a:srgbClr val="002B4D"/>
                </a:solidFill>
                <a:latin typeface="Arial"/>
                <a:ea typeface="Arial"/>
                <a:cs typeface="Arial"/>
                <a:sym typeface="Arial"/>
              </a:rPr>
              <a:t>Simpler certification processes and more sophisticated databases to increase utilization of DBEs.</a:t>
            </a:r>
            <a:endParaRPr/>
          </a:p>
        </p:txBody>
      </p:sp>
      <p:sp>
        <p:nvSpPr>
          <p:cNvPr id="96" name="Google Shape;96;p14"/>
          <p:cNvSpPr/>
          <p:nvPr/>
        </p:nvSpPr>
        <p:spPr>
          <a:xfrm>
            <a:off x="436513" y="2522965"/>
            <a:ext cx="270713" cy="707161"/>
          </a:xfrm>
          <a:prstGeom prst="rect">
            <a:avLst/>
          </a:prstGeom>
          <a:noFill/>
          <a:ln w="50800" cap="flat" cmpd="sng">
            <a:solidFill>
              <a:srgbClr val="C7450A"/>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002B4D"/>
              </a:solidFill>
              <a:latin typeface="Arial"/>
              <a:ea typeface="Arial"/>
              <a:cs typeface="Arial"/>
              <a:sym typeface="Arial"/>
            </a:endParaRPr>
          </a:p>
        </p:txBody>
      </p:sp>
      <p:sp>
        <p:nvSpPr>
          <p:cNvPr id="97" name="Google Shape;97;p14"/>
          <p:cNvSpPr/>
          <p:nvPr/>
        </p:nvSpPr>
        <p:spPr>
          <a:xfrm>
            <a:off x="409910" y="1221151"/>
            <a:ext cx="280569" cy="659365"/>
          </a:xfrm>
          <a:prstGeom prst="rect">
            <a:avLst/>
          </a:prstGeom>
          <a:noFill/>
          <a:ln w="50800" cap="flat" cmpd="sng">
            <a:solidFill>
              <a:srgbClr val="F8A17A"/>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002B4D"/>
              </a:solidFill>
              <a:latin typeface="Arial"/>
              <a:ea typeface="Arial"/>
              <a:cs typeface="Arial"/>
              <a:sym typeface="Arial"/>
            </a:endParaRPr>
          </a:p>
        </p:txBody>
      </p:sp>
      <p:sp>
        <p:nvSpPr>
          <p:cNvPr id="98" name="Google Shape;98;p14"/>
          <p:cNvSpPr/>
          <p:nvPr/>
        </p:nvSpPr>
        <p:spPr>
          <a:xfrm>
            <a:off x="427693" y="3996919"/>
            <a:ext cx="270713" cy="707161"/>
          </a:xfrm>
          <a:prstGeom prst="rect">
            <a:avLst/>
          </a:prstGeom>
          <a:noFill/>
          <a:ln w="50800" cap="flat" cmpd="sng">
            <a:solidFill>
              <a:srgbClr val="852E0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002B4D"/>
              </a:solidFill>
              <a:latin typeface="Arial"/>
              <a:ea typeface="Arial"/>
              <a:cs typeface="Arial"/>
              <a:sym typeface="Arial"/>
            </a:endParaRPr>
          </a:p>
        </p:txBody>
      </p:sp>
      <p:sp>
        <p:nvSpPr>
          <p:cNvPr id="99" name="Google Shape;99;p14"/>
          <p:cNvSpPr/>
          <p:nvPr/>
        </p:nvSpPr>
        <p:spPr>
          <a:xfrm>
            <a:off x="5091409" y="3382863"/>
            <a:ext cx="3595277" cy="914225"/>
          </a:xfrm>
          <a:prstGeom prst="rect">
            <a:avLst/>
          </a:prstGeom>
          <a:solidFill>
            <a:srgbClr val="F8A17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Direct contracting by procuring agencies</a:t>
            </a:r>
            <a:endParaRPr/>
          </a:p>
        </p:txBody>
      </p:sp>
      <p:sp>
        <p:nvSpPr>
          <p:cNvPr id="100" name="Google Shape;100;p14"/>
          <p:cNvSpPr/>
          <p:nvPr/>
        </p:nvSpPr>
        <p:spPr>
          <a:xfrm>
            <a:off x="5220292" y="2275246"/>
            <a:ext cx="3305174" cy="974593"/>
          </a:xfrm>
          <a:prstGeom prst="rect">
            <a:avLst/>
          </a:prstGeom>
          <a:solidFill>
            <a:srgbClr val="C7450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Administrative and certification alignment</a:t>
            </a:r>
            <a:endParaRPr/>
          </a:p>
        </p:txBody>
      </p:sp>
      <p:sp>
        <p:nvSpPr>
          <p:cNvPr id="101" name="Google Shape;101;p14"/>
          <p:cNvSpPr/>
          <p:nvPr/>
        </p:nvSpPr>
        <p:spPr>
          <a:xfrm>
            <a:off x="5391034" y="1167629"/>
            <a:ext cx="2934407" cy="974593"/>
          </a:xfrm>
          <a:prstGeom prst="rect">
            <a:avLst/>
          </a:prstGeom>
          <a:solidFill>
            <a:srgbClr val="852E0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Funding and financing for community wealth building</a:t>
            </a:r>
            <a:endParaRPr/>
          </a:p>
        </p:txBody>
      </p:sp>
      <p:pic>
        <p:nvPicPr>
          <p:cNvPr id="12" name="Picture 11" descr="Logo, icon&#10;&#10;Description automatically generated">
            <a:extLst>
              <a:ext uri="{FF2B5EF4-FFF2-40B4-BE49-F238E27FC236}">
                <a16:creationId xmlns:a16="http://schemas.microsoft.com/office/drawing/2014/main" id="{382367BE-CA04-D64E-86D9-434A625D6440}"/>
              </a:ext>
            </a:extLst>
          </p:cNvPr>
          <p:cNvPicPr>
            <a:picLocks noChangeAspect="1"/>
          </p:cNvPicPr>
          <p:nvPr/>
        </p:nvPicPr>
        <p:blipFill>
          <a:blip r:embed="rId3"/>
          <a:stretch>
            <a:fillRect/>
          </a:stretch>
        </p:blipFill>
        <p:spPr>
          <a:xfrm>
            <a:off x="8551753" y="4637131"/>
            <a:ext cx="411178" cy="4111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p:nvPr/>
        </p:nvSpPr>
        <p:spPr>
          <a:xfrm>
            <a:off x="7075" y="7075"/>
            <a:ext cx="9136800" cy="522260"/>
          </a:xfrm>
          <a:prstGeom prst="rect">
            <a:avLst/>
          </a:prstGeom>
          <a:solidFill>
            <a:srgbClr val="425363"/>
          </a:solidFill>
          <a:ln w="9525" cap="flat" cmpd="sng">
            <a:solidFill>
              <a:srgbClr val="4253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Proposed </a:t>
            </a:r>
            <a:r>
              <a:rPr lang="en-US" sz="2400" dirty="0">
                <a:solidFill>
                  <a:schemeClr val="lt1"/>
                </a:solidFill>
              </a:rPr>
              <a:t>EIP</a:t>
            </a:r>
            <a:r>
              <a:rPr lang="en-US" sz="2400" b="0" i="0" u="none" strike="noStrike" cap="none" dirty="0">
                <a:solidFill>
                  <a:schemeClr val="lt1"/>
                </a:solidFill>
                <a:latin typeface="Arial"/>
                <a:ea typeface="Arial"/>
                <a:cs typeface="Arial"/>
                <a:sym typeface="Arial"/>
              </a:rPr>
              <a:t> Pledge Commitments</a:t>
            </a:r>
            <a:endParaRPr sz="2400" b="0" i="0" u="none" strike="noStrike" cap="none" dirty="0">
              <a:solidFill>
                <a:schemeClr val="lt1"/>
              </a:solidFill>
              <a:latin typeface="Arial"/>
              <a:ea typeface="Arial"/>
              <a:cs typeface="Arial"/>
              <a:sym typeface="Arial"/>
            </a:endParaRPr>
          </a:p>
        </p:txBody>
      </p:sp>
      <p:sp>
        <p:nvSpPr>
          <p:cNvPr id="107" name="Google Shape;107;p15"/>
          <p:cNvSpPr txBox="1"/>
          <p:nvPr/>
        </p:nvSpPr>
        <p:spPr>
          <a:xfrm>
            <a:off x="311491" y="793000"/>
            <a:ext cx="4260509" cy="107721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AutoNum type="arabicPeriod"/>
            </a:pPr>
            <a:r>
              <a:rPr lang="en-US" sz="1600" b="1" i="0" u="none" strike="noStrike" cap="none">
                <a:solidFill>
                  <a:srgbClr val="002B4D"/>
                </a:solidFill>
                <a:latin typeface="Arial"/>
                <a:ea typeface="Arial"/>
                <a:cs typeface="Arial"/>
                <a:sym typeface="Arial"/>
              </a:rPr>
              <a:t>DBE prime contracting. </a:t>
            </a:r>
            <a:r>
              <a:rPr lang="en-US" sz="1600" b="0" i="0" u="none" strike="noStrike" cap="none">
                <a:solidFill>
                  <a:srgbClr val="002B4D"/>
                </a:solidFill>
                <a:latin typeface="Arial"/>
                <a:ea typeface="Arial"/>
                <a:cs typeface="Arial"/>
                <a:sym typeface="Arial"/>
              </a:rPr>
              <a:t>Inclusion of language regarding DBEs as joint ventures, primes, and/or equity participants.</a:t>
            </a:r>
            <a:endParaRPr/>
          </a:p>
        </p:txBody>
      </p:sp>
      <p:sp>
        <p:nvSpPr>
          <p:cNvPr id="108" name="Google Shape;108;p15"/>
          <p:cNvSpPr/>
          <p:nvPr/>
        </p:nvSpPr>
        <p:spPr>
          <a:xfrm>
            <a:off x="409910" y="1221151"/>
            <a:ext cx="280569" cy="659365"/>
          </a:xfrm>
          <a:prstGeom prst="rect">
            <a:avLst/>
          </a:prstGeom>
          <a:noFill/>
          <a:ln w="50800" cap="flat" cmpd="sng">
            <a:solidFill>
              <a:srgbClr val="F8A17A"/>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002B4D"/>
              </a:solidFill>
              <a:latin typeface="Arial"/>
              <a:ea typeface="Arial"/>
              <a:cs typeface="Arial"/>
              <a:sym typeface="Arial"/>
            </a:endParaRPr>
          </a:p>
        </p:txBody>
      </p:sp>
      <p:sp>
        <p:nvSpPr>
          <p:cNvPr id="109" name="Google Shape;109;p15"/>
          <p:cNvSpPr/>
          <p:nvPr/>
        </p:nvSpPr>
        <p:spPr>
          <a:xfrm>
            <a:off x="5091409" y="3382863"/>
            <a:ext cx="3595277" cy="914225"/>
          </a:xfrm>
          <a:prstGeom prst="rect">
            <a:avLst/>
          </a:prstGeom>
          <a:solidFill>
            <a:srgbClr val="F8A17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Direct contracting by procuring agencies</a:t>
            </a:r>
            <a:endParaRPr/>
          </a:p>
        </p:txBody>
      </p:sp>
      <p:sp>
        <p:nvSpPr>
          <p:cNvPr id="110" name="Google Shape;110;p15"/>
          <p:cNvSpPr/>
          <p:nvPr/>
        </p:nvSpPr>
        <p:spPr>
          <a:xfrm>
            <a:off x="5220292" y="2275246"/>
            <a:ext cx="3305174" cy="974593"/>
          </a:xfrm>
          <a:prstGeom prst="rect">
            <a:avLst/>
          </a:prstGeom>
          <a:solidFill>
            <a:srgbClr val="E3E3E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Administrative and certification alignment</a:t>
            </a:r>
            <a:endParaRPr/>
          </a:p>
        </p:txBody>
      </p:sp>
      <p:sp>
        <p:nvSpPr>
          <p:cNvPr id="111" name="Google Shape;111;p15"/>
          <p:cNvSpPr/>
          <p:nvPr/>
        </p:nvSpPr>
        <p:spPr>
          <a:xfrm>
            <a:off x="5391034" y="1167629"/>
            <a:ext cx="2934407" cy="974593"/>
          </a:xfrm>
          <a:prstGeom prst="rect">
            <a:avLst/>
          </a:prstGeom>
          <a:solidFill>
            <a:srgbClr val="E3E3E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Funding and financing for community wealth building</a:t>
            </a:r>
            <a:endParaRPr/>
          </a:p>
        </p:txBody>
      </p:sp>
      <p:sp>
        <p:nvSpPr>
          <p:cNvPr id="112" name="Google Shape;112;p15"/>
          <p:cNvSpPr txBox="1"/>
          <p:nvPr/>
        </p:nvSpPr>
        <p:spPr>
          <a:xfrm>
            <a:off x="74629" y="2902652"/>
            <a:ext cx="236711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RFP and contract language that supports DBEs:</a:t>
            </a:r>
            <a:endParaRPr/>
          </a:p>
          <a:p>
            <a:pPr marL="285750" marR="0" lvl="2"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Joint ventures</a:t>
            </a:r>
            <a:endParaRPr/>
          </a:p>
          <a:p>
            <a:pPr marL="285750" marR="0" lvl="2"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Prime contractors</a:t>
            </a:r>
            <a:endParaRPr/>
          </a:p>
          <a:p>
            <a:pPr marL="285750" marR="0" lvl="2"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Equity participants</a:t>
            </a:r>
            <a:endParaRPr/>
          </a:p>
        </p:txBody>
      </p:sp>
      <p:pic>
        <p:nvPicPr>
          <p:cNvPr id="113" name="Google Shape;113;p15" descr="Handshake"/>
          <p:cNvPicPr preferRelativeResize="0"/>
          <p:nvPr/>
        </p:nvPicPr>
        <p:blipFill rotWithShape="1">
          <a:blip r:embed="rId3">
            <a:alphaModFix/>
          </a:blip>
          <a:srcRect/>
          <a:stretch/>
        </p:blipFill>
        <p:spPr>
          <a:xfrm>
            <a:off x="2213047" y="3273283"/>
            <a:ext cx="457396" cy="457396"/>
          </a:xfrm>
          <a:prstGeom prst="rect">
            <a:avLst/>
          </a:prstGeom>
          <a:noFill/>
          <a:ln>
            <a:noFill/>
          </a:ln>
        </p:spPr>
      </p:pic>
      <p:sp>
        <p:nvSpPr>
          <p:cNvPr id="114" name="Google Shape;114;p15"/>
          <p:cNvSpPr txBox="1"/>
          <p:nvPr/>
        </p:nvSpPr>
        <p:spPr>
          <a:xfrm>
            <a:off x="2826251" y="2905809"/>
            <a:ext cx="2265158"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Core: DBE prime legal clearance pilot akin to local hire pilot (using existing authorities)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Stretch: TIFIA and Build America Bureau support for DBE equity participation</a:t>
            </a:r>
            <a:endParaRPr/>
          </a:p>
        </p:txBody>
      </p:sp>
      <p:sp>
        <p:nvSpPr>
          <p:cNvPr id="115" name="Google Shape;115;p15"/>
          <p:cNvSpPr txBox="1"/>
          <p:nvPr/>
        </p:nvSpPr>
        <p:spPr>
          <a:xfrm>
            <a:off x="74629" y="2571749"/>
            <a:ext cx="191729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rPr>
              <a:t>Local Commitment</a:t>
            </a:r>
            <a:endParaRPr/>
          </a:p>
        </p:txBody>
      </p:sp>
      <p:sp>
        <p:nvSpPr>
          <p:cNvPr id="116" name="Google Shape;116;p15"/>
          <p:cNvSpPr txBox="1"/>
          <p:nvPr/>
        </p:nvSpPr>
        <p:spPr>
          <a:xfrm>
            <a:off x="2821050" y="2571748"/>
            <a:ext cx="191729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rPr>
              <a:t>Federal Commitment</a:t>
            </a:r>
            <a:endParaRPr/>
          </a:p>
        </p:txBody>
      </p:sp>
      <p:pic>
        <p:nvPicPr>
          <p:cNvPr id="13" name="Picture 12" descr="Logo, icon&#10;&#10;Description automatically generated">
            <a:extLst>
              <a:ext uri="{FF2B5EF4-FFF2-40B4-BE49-F238E27FC236}">
                <a16:creationId xmlns:a16="http://schemas.microsoft.com/office/drawing/2014/main" id="{82215D63-BB0F-0445-8D84-1AAEFA6708DE}"/>
              </a:ext>
            </a:extLst>
          </p:cNvPr>
          <p:cNvPicPr>
            <a:picLocks noChangeAspect="1"/>
          </p:cNvPicPr>
          <p:nvPr/>
        </p:nvPicPr>
        <p:blipFill>
          <a:blip r:embed="rId4"/>
          <a:stretch>
            <a:fillRect/>
          </a:stretch>
        </p:blipFill>
        <p:spPr>
          <a:xfrm>
            <a:off x="8551753" y="4637131"/>
            <a:ext cx="411178" cy="4111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p:nvPr/>
        </p:nvSpPr>
        <p:spPr>
          <a:xfrm>
            <a:off x="7075" y="7075"/>
            <a:ext cx="9136800" cy="522260"/>
          </a:xfrm>
          <a:prstGeom prst="rect">
            <a:avLst/>
          </a:prstGeom>
          <a:solidFill>
            <a:srgbClr val="425363"/>
          </a:solidFill>
          <a:ln w="9525" cap="flat" cmpd="sng">
            <a:solidFill>
              <a:srgbClr val="4253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Proposed EIP Pledge Commitments</a:t>
            </a:r>
            <a:endParaRPr sz="2400" b="0" i="0" u="none" strike="noStrike" cap="none">
              <a:solidFill>
                <a:schemeClr val="lt1"/>
              </a:solidFill>
              <a:latin typeface="Arial"/>
              <a:ea typeface="Arial"/>
              <a:cs typeface="Arial"/>
              <a:sym typeface="Arial"/>
            </a:endParaRPr>
          </a:p>
        </p:txBody>
      </p:sp>
      <p:sp>
        <p:nvSpPr>
          <p:cNvPr id="122" name="Google Shape;122;p16"/>
          <p:cNvSpPr txBox="1"/>
          <p:nvPr/>
        </p:nvSpPr>
        <p:spPr>
          <a:xfrm>
            <a:off x="311491" y="793000"/>
            <a:ext cx="4260509" cy="132343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AutoNum type="arabicPeriod" startAt="2"/>
            </a:pPr>
            <a:r>
              <a:rPr lang="en-US" sz="1600" b="1" i="0" u="none" strike="noStrike" cap="none">
                <a:solidFill>
                  <a:srgbClr val="002B4D"/>
                </a:solidFill>
                <a:latin typeface="Arial"/>
                <a:ea typeface="Arial"/>
                <a:cs typeface="Arial"/>
                <a:sym typeface="Arial"/>
              </a:rPr>
              <a:t>Administrative and certification alignment. </a:t>
            </a:r>
            <a:r>
              <a:rPr lang="en-US" sz="1600" b="0" i="0" u="none" strike="noStrike" cap="none">
                <a:solidFill>
                  <a:srgbClr val="002B4D"/>
                </a:solidFill>
                <a:latin typeface="Arial"/>
                <a:ea typeface="Arial"/>
                <a:cs typeface="Arial"/>
                <a:sym typeface="Arial"/>
              </a:rPr>
              <a:t>Simpler certification processes and more sophisticated databases to increase utilization of DBEs.</a:t>
            </a:r>
            <a:endParaRPr/>
          </a:p>
        </p:txBody>
      </p:sp>
      <p:sp>
        <p:nvSpPr>
          <p:cNvPr id="123" name="Google Shape;123;p16"/>
          <p:cNvSpPr/>
          <p:nvPr/>
        </p:nvSpPr>
        <p:spPr>
          <a:xfrm>
            <a:off x="409910" y="1221151"/>
            <a:ext cx="280569" cy="659365"/>
          </a:xfrm>
          <a:prstGeom prst="rect">
            <a:avLst/>
          </a:prstGeom>
          <a:noFill/>
          <a:ln w="50800" cap="flat" cmpd="sng">
            <a:solidFill>
              <a:srgbClr val="C7450A"/>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002B4D"/>
              </a:solidFill>
              <a:latin typeface="Arial"/>
              <a:ea typeface="Arial"/>
              <a:cs typeface="Arial"/>
              <a:sym typeface="Arial"/>
            </a:endParaRPr>
          </a:p>
        </p:txBody>
      </p:sp>
      <p:sp>
        <p:nvSpPr>
          <p:cNvPr id="124" name="Google Shape;124;p16"/>
          <p:cNvSpPr/>
          <p:nvPr/>
        </p:nvSpPr>
        <p:spPr>
          <a:xfrm>
            <a:off x="5091409" y="3382863"/>
            <a:ext cx="3595277" cy="914225"/>
          </a:xfrm>
          <a:prstGeom prst="rect">
            <a:avLst/>
          </a:prstGeom>
          <a:solidFill>
            <a:srgbClr val="E3E3E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Direct contracting by procuring agencies</a:t>
            </a:r>
            <a:endParaRPr/>
          </a:p>
        </p:txBody>
      </p:sp>
      <p:sp>
        <p:nvSpPr>
          <p:cNvPr id="125" name="Google Shape;125;p16"/>
          <p:cNvSpPr/>
          <p:nvPr/>
        </p:nvSpPr>
        <p:spPr>
          <a:xfrm>
            <a:off x="5220292" y="2275246"/>
            <a:ext cx="3305174" cy="974593"/>
          </a:xfrm>
          <a:prstGeom prst="rect">
            <a:avLst/>
          </a:prstGeom>
          <a:solidFill>
            <a:srgbClr val="C7450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Administrative and certification alignment</a:t>
            </a:r>
            <a:endParaRPr/>
          </a:p>
        </p:txBody>
      </p:sp>
      <p:sp>
        <p:nvSpPr>
          <p:cNvPr id="126" name="Google Shape;126;p16"/>
          <p:cNvSpPr/>
          <p:nvPr/>
        </p:nvSpPr>
        <p:spPr>
          <a:xfrm>
            <a:off x="5391034" y="1167629"/>
            <a:ext cx="2934407" cy="974593"/>
          </a:xfrm>
          <a:prstGeom prst="rect">
            <a:avLst/>
          </a:prstGeom>
          <a:solidFill>
            <a:srgbClr val="E3E3E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Funding and financing for community wealth building</a:t>
            </a:r>
            <a:endParaRPr/>
          </a:p>
        </p:txBody>
      </p:sp>
      <p:sp>
        <p:nvSpPr>
          <p:cNvPr id="127" name="Google Shape;127;p16"/>
          <p:cNvSpPr txBox="1"/>
          <p:nvPr/>
        </p:nvSpPr>
        <p:spPr>
          <a:xfrm>
            <a:off x="74629" y="2902652"/>
            <a:ext cx="2367116"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MOUs with other local agencies for central certification processes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Alignment with other local agencies’ procurement language</a:t>
            </a:r>
            <a:endParaRPr/>
          </a:p>
        </p:txBody>
      </p:sp>
      <p:sp>
        <p:nvSpPr>
          <p:cNvPr id="128" name="Google Shape;128;p16"/>
          <p:cNvSpPr txBox="1"/>
          <p:nvPr/>
        </p:nvSpPr>
        <p:spPr>
          <a:xfrm>
            <a:off x="2826251" y="2905809"/>
            <a:ext cx="2265158"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Core: Modal administration alignment of DBE requirements between modes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Stretch: Transparent federal DBE database and/or improved state reciprocity</a:t>
            </a:r>
            <a:endParaRPr/>
          </a:p>
        </p:txBody>
      </p:sp>
      <p:sp>
        <p:nvSpPr>
          <p:cNvPr id="129" name="Google Shape;129;p16"/>
          <p:cNvSpPr txBox="1"/>
          <p:nvPr/>
        </p:nvSpPr>
        <p:spPr>
          <a:xfrm>
            <a:off x="74629" y="2571749"/>
            <a:ext cx="191729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rPr>
              <a:t>Local Commitment</a:t>
            </a:r>
            <a:endParaRPr/>
          </a:p>
        </p:txBody>
      </p:sp>
      <p:sp>
        <p:nvSpPr>
          <p:cNvPr id="130" name="Google Shape;130;p16"/>
          <p:cNvSpPr txBox="1"/>
          <p:nvPr/>
        </p:nvSpPr>
        <p:spPr>
          <a:xfrm>
            <a:off x="2821050" y="2571748"/>
            <a:ext cx="191729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rPr>
              <a:t>Federal Commitment</a:t>
            </a:r>
            <a:endParaRPr/>
          </a:p>
        </p:txBody>
      </p:sp>
      <p:pic>
        <p:nvPicPr>
          <p:cNvPr id="131" name="Google Shape;131;p16" descr="Handshake"/>
          <p:cNvPicPr preferRelativeResize="0"/>
          <p:nvPr/>
        </p:nvPicPr>
        <p:blipFill rotWithShape="1">
          <a:blip r:embed="rId3">
            <a:alphaModFix/>
          </a:blip>
          <a:srcRect/>
          <a:stretch/>
        </p:blipFill>
        <p:spPr>
          <a:xfrm>
            <a:off x="2213047" y="3382863"/>
            <a:ext cx="457396" cy="457396"/>
          </a:xfrm>
          <a:prstGeom prst="rect">
            <a:avLst/>
          </a:prstGeom>
          <a:noFill/>
          <a:ln>
            <a:noFill/>
          </a:ln>
        </p:spPr>
      </p:pic>
      <p:pic>
        <p:nvPicPr>
          <p:cNvPr id="13" name="Picture 12" descr="Logo, icon&#10;&#10;Description automatically generated">
            <a:extLst>
              <a:ext uri="{FF2B5EF4-FFF2-40B4-BE49-F238E27FC236}">
                <a16:creationId xmlns:a16="http://schemas.microsoft.com/office/drawing/2014/main" id="{7C900A1F-864F-7441-B726-4EF1D06A85C0}"/>
              </a:ext>
            </a:extLst>
          </p:cNvPr>
          <p:cNvPicPr>
            <a:picLocks noChangeAspect="1"/>
          </p:cNvPicPr>
          <p:nvPr/>
        </p:nvPicPr>
        <p:blipFill>
          <a:blip r:embed="rId4"/>
          <a:stretch>
            <a:fillRect/>
          </a:stretch>
        </p:blipFill>
        <p:spPr>
          <a:xfrm>
            <a:off x="8551753" y="4637131"/>
            <a:ext cx="411178" cy="4111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p:nvPr/>
        </p:nvSpPr>
        <p:spPr>
          <a:xfrm>
            <a:off x="7075" y="7075"/>
            <a:ext cx="9136800" cy="522260"/>
          </a:xfrm>
          <a:prstGeom prst="rect">
            <a:avLst/>
          </a:prstGeom>
          <a:solidFill>
            <a:srgbClr val="425363"/>
          </a:solidFill>
          <a:ln w="9525" cap="flat" cmpd="sng">
            <a:solidFill>
              <a:srgbClr val="4253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Proposed EIP Pledge Commitments</a:t>
            </a:r>
            <a:endParaRPr sz="2400" b="0" i="0" u="none" strike="noStrike" cap="none">
              <a:solidFill>
                <a:schemeClr val="lt1"/>
              </a:solidFill>
              <a:latin typeface="Arial"/>
              <a:ea typeface="Arial"/>
              <a:cs typeface="Arial"/>
              <a:sym typeface="Arial"/>
            </a:endParaRPr>
          </a:p>
        </p:txBody>
      </p:sp>
      <p:sp>
        <p:nvSpPr>
          <p:cNvPr id="137" name="Google Shape;137;p17"/>
          <p:cNvSpPr txBox="1"/>
          <p:nvPr/>
        </p:nvSpPr>
        <p:spPr>
          <a:xfrm>
            <a:off x="311491" y="793000"/>
            <a:ext cx="4260509" cy="83099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AutoNum type="arabicPeriod" startAt="3"/>
            </a:pPr>
            <a:r>
              <a:rPr lang="en-US" sz="1600" b="1" i="0" u="none" strike="noStrike" cap="none">
                <a:solidFill>
                  <a:srgbClr val="002B4D"/>
                </a:solidFill>
                <a:latin typeface="Arial"/>
                <a:ea typeface="Arial"/>
                <a:cs typeface="Arial"/>
                <a:sym typeface="Arial"/>
              </a:rPr>
              <a:t>Funding and Financing. </a:t>
            </a:r>
            <a:r>
              <a:rPr lang="en-US" sz="1600" b="0" i="0" u="none" strike="noStrike" cap="none">
                <a:solidFill>
                  <a:srgbClr val="002B4D"/>
                </a:solidFill>
                <a:latin typeface="Arial"/>
                <a:ea typeface="Arial"/>
                <a:cs typeface="Arial"/>
                <a:sym typeface="Arial"/>
              </a:rPr>
              <a:t>Supporting deployment of capital in support of DBE wealth building.</a:t>
            </a:r>
            <a:endParaRPr/>
          </a:p>
        </p:txBody>
      </p:sp>
      <p:sp>
        <p:nvSpPr>
          <p:cNvPr id="138" name="Google Shape;138;p17"/>
          <p:cNvSpPr/>
          <p:nvPr/>
        </p:nvSpPr>
        <p:spPr>
          <a:xfrm>
            <a:off x="409910" y="1221151"/>
            <a:ext cx="280569" cy="659365"/>
          </a:xfrm>
          <a:prstGeom prst="rect">
            <a:avLst/>
          </a:prstGeom>
          <a:noFill/>
          <a:ln w="50800" cap="flat" cmpd="sng">
            <a:solidFill>
              <a:srgbClr val="852E0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002B4D"/>
              </a:solidFill>
              <a:latin typeface="Arial"/>
              <a:ea typeface="Arial"/>
              <a:cs typeface="Arial"/>
              <a:sym typeface="Arial"/>
            </a:endParaRPr>
          </a:p>
        </p:txBody>
      </p:sp>
      <p:sp>
        <p:nvSpPr>
          <p:cNvPr id="139" name="Google Shape;139;p17"/>
          <p:cNvSpPr/>
          <p:nvPr/>
        </p:nvSpPr>
        <p:spPr>
          <a:xfrm>
            <a:off x="5091409" y="3382863"/>
            <a:ext cx="3595277" cy="914225"/>
          </a:xfrm>
          <a:prstGeom prst="rect">
            <a:avLst/>
          </a:prstGeom>
          <a:solidFill>
            <a:srgbClr val="E3E3E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Direct contracting by procuring agencies</a:t>
            </a:r>
            <a:endParaRPr/>
          </a:p>
        </p:txBody>
      </p:sp>
      <p:sp>
        <p:nvSpPr>
          <p:cNvPr id="140" name="Google Shape;140;p17"/>
          <p:cNvSpPr/>
          <p:nvPr/>
        </p:nvSpPr>
        <p:spPr>
          <a:xfrm>
            <a:off x="5220292" y="2275246"/>
            <a:ext cx="3305174" cy="974593"/>
          </a:xfrm>
          <a:prstGeom prst="rect">
            <a:avLst/>
          </a:prstGeom>
          <a:solidFill>
            <a:srgbClr val="E3E3E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Administrative and certification alignment</a:t>
            </a:r>
            <a:endParaRPr/>
          </a:p>
        </p:txBody>
      </p:sp>
      <p:sp>
        <p:nvSpPr>
          <p:cNvPr id="141" name="Google Shape;141;p17"/>
          <p:cNvSpPr/>
          <p:nvPr/>
        </p:nvSpPr>
        <p:spPr>
          <a:xfrm>
            <a:off x="5391034" y="1167629"/>
            <a:ext cx="2934407" cy="974593"/>
          </a:xfrm>
          <a:prstGeom prst="rect">
            <a:avLst/>
          </a:prstGeom>
          <a:solidFill>
            <a:srgbClr val="852E0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Funding and financing for community wealth building</a:t>
            </a:r>
            <a:endParaRPr/>
          </a:p>
        </p:txBody>
      </p:sp>
      <p:sp>
        <p:nvSpPr>
          <p:cNvPr id="142" name="Google Shape;142;p17"/>
          <p:cNvSpPr txBox="1"/>
          <p:nvPr/>
        </p:nvSpPr>
        <p:spPr>
          <a:xfrm>
            <a:off x="74629" y="2902652"/>
            <a:ext cx="2367116"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Improve DBE on-time payment performance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Contract financing programs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New forms of capital for small business</a:t>
            </a:r>
            <a:endParaRPr/>
          </a:p>
        </p:txBody>
      </p:sp>
      <p:sp>
        <p:nvSpPr>
          <p:cNvPr id="143" name="Google Shape;143;p17"/>
          <p:cNvSpPr txBox="1"/>
          <p:nvPr/>
        </p:nvSpPr>
        <p:spPr>
          <a:xfrm>
            <a:off x="2826251" y="2905809"/>
            <a:ext cx="226515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Core: Discretionary grants to include scoring related to equitable procurement</a:t>
            </a:r>
            <a:endParaRPr/>
          </a:p>
        </p:txBody>
      </p:sp>
      <p:sp>
        <p:nvSpPr>
          <p:cNvPr id="144" name="Google Shape;144;p17"/>
          <p:cNvSpPr txBox="1"/>
          <p:nvPr/>
        </p:nvSpPr>
        <p:spPr>
          <a:xfrm>
            <a:off x="74629" y="2571749"/>
            <a:ext cx="191729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rPr>
              <a:t>Local Commitment</a:t>
            </a:r>
            <a:endParaRPr/>
          </a:p>
        </p:txBody>
      </p:sp>
      <p:sp>
        <p:nvSpPr>
          <p:cNvPr id="145" name="Google Shape;145;p17"/>
          <p:cNvSpPr txBox="1"/>
          <p:nvPr/>
        </p:nvSpPr>
        <p:spPr>
          <a:xfrm>
            <a:off x="2821050" y="2571748"/>
            <a:ext cx="191729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rPr>
              <a:t>Federal Commitment</a:t>
            </a:r>
            <a:endParaRPr/>
          </a:p>
        </p:txBody>
      </p:sp>
      <p:pic>
        <p:nvPicPr>
          <p:cNvPr id="146" name="Google Shape;146;p17" descr="Handshake"/>
          <p:cNvPicPr preferRelativeResize="0"/>
          <p:nvPr/>
        </p:nvPicPr>
        <p:blipFill rotWithShape="1">
          <a:blip r:embed="rId3">
            <a:alphaModFix/>
          </a:blip>
          <a:srcRect/>
          <a:stretch/>
        </p:blipFill>
        <p:spPr>
          <a:xfrm>
            <a:off x="2113987" y="3494263"/>
            <a:ext cx="457396" cy="457396"/>
          </a:xfrm>
          <a:prstGeom prst="rect">
            <a:avLst/>
          </a:prstGeom>
          <a:noFill/>
          <a:ln>
            <a:noFill/>
          </a:ln>
        </p:spPr>
      </p:pic>
      <p:pic>
        <p:nvPicPr>
          <p:cNvPr id="13" name="Picture 12" descr="Logo, icon&#10;&#10;Description automatically generated">
            <a:extLst>
              <a:ext uri="{FF2B5EF4-FFF2-40B4-BE49-F238E27FC236}">
                <a16:creationId xmlns:a16="http://schemas.microsoft.com/office/drawing/2014/main" id="{55D7B9AF-D1B3-B04C-90C6-FBE0480F2A02}"/>
              </a:ext>
            </a:extLst>
          </p:cNvPr>
          <p:cNvPicPr>
            <a:picLocks noChangeAspect="1"/>
          </p:cNvPicPr>
          <p:nvPr/>
        </p:nvPicPr>
        <p:blipFill>
          <a:blip r:embed="rId4"/>
          <a:stretch>
            <a:fillRect/>
          </a:stretch>
        </p:blipFill>
        <p:spPr>
          <a:xfrm>
            <a:off x="8551753" y="4637131"/>
            <a:ext cx="411178" cy="411178"/>
          </a:xfrm>
          <a:prstGeom prst="rect">
            <a:avLst/>
          </a:prstGeom>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885</Words>
  <Application>Microsoft Macintosh PowerPoint</Application>
  <PresentationFormat>On-screen Show (16:9)</PresentationFormat>
  <Paragraphs>87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Lato</vt:lpstr>
      <vt:lpstr>Arial</vt:lpstr>
      <vt:lpstr>Raleway</vt:lpstr>
      <vt:lpstr>Swiss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Bruggeman,Karyn</cp:lastModifiedBy>
  <cp:revision>8</cp:revision>
  <dcterms:modified xsi:type="dcterms:W3CDTF">2022-03-29T15:27:21Z</dcterms:modified>
</cp:coreProperties>
</file>